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Slides/_rels/notesSlide28.xml.rels" ContentType="application/vnd.openxmlformats-package.relationships+xml"/>
  <Override PartName="/ppt/notesSlides/_rels/notesSlide3.xml.rels" ContentType="application/vnd.openxmlformats-package.relationships+xml"/>
  <Override PartName="/ppt/notesSlides/_rels/notesSlide26.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22.xml.rels" ContentType="application/vnd.openxmlformats-package.relationships+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media/image9.png" ContentType="image/png"/>
  <Override PartName="/ppt/media/image7.jpeg" ContentType="image/jpeg"/>
  <Override PartName="/ppt/media/image1.png" ContentType="image/png"/>
  <Override PartName="/ppt/media/image2.png" ContentType="image/png"/>
  <Override PartName="/ppt/media/image17.jpeg" ContentType="image/jpeg"/>
  <Override PartName="/ppt/media/image3.png" ContentType="image/png"/>
  <Override PartName="/ppt/media/image4.png" ContentType="image/png"/>
  <Override PartName="/ppt/media/image5.png" ContentType="image/png"/>
  <Override PartName="/ppt/media/image6.png" ContentType="image/png"/>
  <Override PartName="/ppt/media/image23.jpeg" ContentType="image/jpeg"/>
  <Override PartName="/ppt/media/image8.png" ContentType="image/png"/>
  <Override PartName="/ppt/media/image10.wmf" ContentType="image/x-wmf"/>
  <Override PartName="/ppt/media/image11.png" ContentType="image/png"/>
  <Override PartName="/ppt/media/image12.png" ContentType="image/png"/>
  <Override PartName="/ppt/media/image13.png" ContentType="image/png"/>
  <Override PartName="/ppt/media/image14.jpeg" ContentType="image/jpeg"/>
  <Override PartName="/ppt/media/image19.tif" ContentType="image/tiff"/>
  <Override PartName="/ppt/media/image15.jpeg" ContentType="image/jpeg"/>
  <Override PartName="/ppt/media/image16.png" ContentType="image/png"/>
  <Override PartName="/ppt/media/image18.png" ContentType="image/png"/>
  <Override PartName="/ppt/media/image20.png" ContentType="image/png"/>
  <Override PartName="/ppt/media/image21.jpeg" ContentType="image/jpeg"/>
  <Override PartName="/ppt/media/image22.jpeg" ContentType="image/jpeg"/>
  <Override PartName="/ppt/media/image24.png" ContentType="image/png"/>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x="9144000" cy="6858000"/>
  <p:notesSz cx="6797675" cy="992663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body"/>
          </p:nvPr>
        </p:nvSpPr>
        <p:spPr>
          <a:xfrm>
            <a:off x="756000" y="5078520"/>
            <a:ext cx="6047640" cy="4811040"/>
          </a:xfrm>
          <a:prstGeom prst="rect">
            <a:avLst/>
          </a:prstGeom>
        </p:spPr>
        <p:txBody>
          <a:bodyPr lIns="0" rIns="0" tIns="0" bIns="0"/>
          <a:p>
            <a:r>
              <a:rPr b="0" lang="fr-FR" sz="2000" spc="-1" strike="noStrike">
                <a:solidFill>
                  <a:srgbClr val="000000"/>
                </a:solidFill>
                <a:uFill>
                  <a:solidFill>
                    <a:srgbClr val="ffffff"/>
                  </a:solidFill>
                </a:uFill>
                <a:latin typeface="Arial"/>
              </a:rPr>
              <a:t>Cliquez pour modifier le format des notes</a:t>
            </a:r>
            <a:endParaRPr b="0" lang="fr-FR" sz="2000" spc="-1" strike="noStrike">
              <a:solidFill>
                <a:srgbClr val="000000"/>
              </a:solidFill>
              <a:uFill>
                <a:solidFill>
                  <a:srgbClr val="ffffff"/>
                </a:solidFill>
              </a:uFill>
              <a:latin typeface="Arial"/>
            </a:endParaRPr>
          </a:p>
        </p:txBody>
      </p:sp>
      <p:sp>
        <p:nvSpPr>
          <p:cNvPr id="118" name="PlaceHolder 2"/>
          <p:cNvSpPr>
            <a:spLocks noGrp="1"/>
          </p:cNvSpPr>
          <p:nvPr>
            <p:ph type="hdr"/>
          </p:nvPr>
        </p:nvSpPr>
        <p:spPr>
          <a:xfrm>
            <a:off x="0" y="0"/>
            <a:ext cx="3280680" cy="534240"/>
          </a:xfrm>
          <a:prstGeom prst="rect">
            <a:avLst/>
          </a:prstGeom>
        </p:spPr>
        <p:txBody>
          <a:bodyPr lIns="0" rIns="0" tIns="0" bIns="0"/>
          <a:p>
            <a:r>
              <a:rPr b="0" lang="fr-FR" sz="1400" spc="-1" strike="noStrike">
                <a:solidFill>
                  <a:srgbClr val="000000"/>
                </a:solidFill>
                <a:uFill>
                  <a:solidFill>
                    <a:srgbClr val="ffffff"/>
                  </a:solidFill>
                </a:uFill>
                <a:latin typeface="Times New Roman"/>
              </a:rPr>
              <a:t>&lt;en-tête&gt;</a:t>
            </a:r>
            <a:endParaRPr b="0" lang="fr-FR" sz="1400" spc="-1" strike="noStrike">
              <a:solidFill>
                <a:srgbClr val="000000"/>
              </a:solidFill>
              <a:uFill>
                <a:solidFill>
                  <a:srgbClr val="ffffff"/>
                </a:solidFill>
              </a:uFill>
              <a:latin typeface="Times New Roman"/>
            </a:endParaRPr>
          </a:p>
        </p:txBody>
      </p:sp>
      <p:sp>
        <p:nvSpPr>
          <p:cNvPr id="119" name="PlaceHolder 3"/>
          <p:cNvSpPr>
            <a:spLocks noGrp="1"/>
          </p:cNvSpPr>
          <p:nvPr>
            <p:ph type="dt"/>
          </p:nvPr>
        </p:nvSpPr>
        <p:spPr>
          <a:xfrm>
            <a:off x="4278960" y="0"/>
            <a:ext cx="3280680" cy="534240"/>
          </a:xfrm>
          <a:prstGeom prst="rect">
            <a:avLst/>
          </a:prstGeom>
        </p:spPr>
        <p:txBody>
          <a:bodyPr lIns="0" rIns="0" tIns="0" bIns="0"/>
          <a:p>
            <a:pPr algn="r"/>
            <a:r>
              <a:rPr b="0" lang="fr-FR" sz="1400" spc="-1" strike="noStrike">
                <a:solidFill>
                  <a:srgbClr val="000000"/>
                </a:solidFill>
                <a:uFill>
                  <a:solidFill>
                    <a:srgbClr val="ffffff"/>
                  </a:solidFill>
                </a:uFill>
                <a:latin typeface="Times New Roman"/>
              </a:rPr>
              <a:t>&lt;date/heure&gt;</a:t>
            </a:r>
            <a:endParaRPr b="0" lang="fr-FR" sz="1400" spc="-1" strike="noStrike">
              <a:solidFill>
                <a:srgbClr val="000000"/>
              </a:solidFill>
              <a:uFill>
                <a:solidFill>
                  <a:srgbClr val="ffffff"/>
                </a:solidFill>
              </a:uFill>
              <a:latin typeface="Times New Roman"/>
            </a:endParaRPr>
          </a:p>
        </p:txBody>
      </p:sp>
      <p:sp>
        <p:nvSpPr>
          <p:cNvPr id="120" name="PlaceHolder 4"/>
          <p:cNvSpPr>
            <a:spLocks noGrp="1"/>
          </p:cNvSpPr>
          <p:nvPr>
            <p:ph type="ftr"/>
          </p:nvPr>
        </p:nvSpPr>
        <p:spPr>
          <a:xfrm>
            <a:off x="0" y="10157400"/>
            <a:ext cx="3280680" cy="534240"/>
          </a:xfrm>
          <a:prstGeom prst="rect">
            <a:avLst/>
          </a:prstGeom>
        </p:spPr>
        <p:txBody>
          <a:bodyPr lIns="0" rIns="0" tIns="0" bIns="0" anchor="b"/>
          <a:p>
            <a:r>
              <a:rPr b="0" lang="fr-FR" sz="1400" spc="-1" strike="noStrike">
                <a:solidFill>
                  <a:srgbClr val="000000"/>
                </a:solidFill>
                <a:uFill>
                  <a:solidFill>
                    <a:srgbClr val="ffffff"/>
                  </a:solidFill>
                </a:uFill>
                <a:latin typeface="Times New Roman"/>
              </a:rPr>
              <a:t>&lt;pied de page&gt;</a:t>
            </a:r>
            <a:endParaRPr b="0" lang="fr-FR" sz="1400" spc="-1" strike="noStrike">
              <a:solidFill>
                <a:srgbClr val="000000"/>
              </a:solidFill>
              <a:uFill>
                <a:solidFill>
                  <a:srgbClr val="ffffff"/>
                </a:solidFill>
              </a:uFill>
              <a:latin typeface="Times New Roman"/>
            </a:endParaRPr>
          </a:p>
        </p:txBody>
      </p:sp>
      <p:sp>
        <p:nvSpPr>
          <p:cNvPr id="121" name="PlaceHolder 5"/>
          <p:cNvSpPr>
            <a:spLocks noGrp="1"/>
          </p:cNvSpPr>
          <p:nvPr>
            <p:ph type="sldNum"/>
          </p:nvPr>
        </p:nvSpPr>
        <p:spPr>
          <a:xfrm>
            <a:off x="4278960" y="10157400"/>
            <a:ext cx="3280680" cy="534240"/>
          </a:xfrm>
          <a:prstGeom prst="rect">
            <a:avLst/>
          </a:prstGeom>
        </p:spPr>
        <p:txBody>
          <a:bodyPr lIns="0" rIns="0" tIns="0" bIns="0" anchor="b"/>
          <a:p>
            <a:pPr algn="r"/>
            <a:fld id="{BF02E56E-C0CD-45E1-9AC7-459C4F9E1AC3}" type="slidenum">
              <a:rPr b="0" lang="fr-FR" sz="1400" spc="-1" strike="noStrike">
                <a:solidFill>
                  <a:srgbClr val="000000"/>
                </a:solidFill>
                <a:uFill>
                  <a:solidFill>
                    <a:srgbClr val="ffffff"/>
                  </a:solidFill>
                </a:uFill>
                <a:latin typeface="Times New Roman"/>
              </a:rPr>
              <a:t>&lt;numéro&gt;</a:t>
            </a:fld>
            <a:endParaRPr b="0"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body"/>
          </p:nvPr>
        </p:nvSpPr>
        <p:spPr>
          <a:xfrm>
            <a:off x="679320" y="4714920"/>
            <a:ext cx="5438520" cy="4466880"/>
          </a:xfrm>
          <a:prstGeom prst="rect">
            <a:avLst/>
          </a:prstGeom>
        </p:spPr>
        <p:txBody>
          <a:bodyPr/>
          <a:p>
            <a:r>
              <a:rPr b="0" lang="fr-FR" sz="2000" spc="-1" strike="noStrike">
                <a:solidFill>
                  <a:srgbClr val="000000"/>
                </a:solidFill>
                <a:uFill>
                  <a:solidFill>
                    <a:srgbClr val="ffffff"/>
                  </a:solidFill>
                </a:uFill>
                <a:latin typeface="Arial"/>
              </a:rPr>
              <a:t>Pouvons-nous caractériser ces problèmes? Et peut-être envisager les aides aux élèves?</a:t>
            </a:r>
            <a:endParaRPr b="0" lang="fr-FR" sz="2000" spc="-1" strike="noStrike">
              <a:solidFill>
                <a:srgbClr val="000000"/>
              </a:solidFill>
              <a:uFill>
                <a:solidFill>
                  <a:srgbClr val="ffffff"/>
                </a:solidFill>
              </a:uFill>
              <a:latin typeface="Arial"/>
            </a:endParaRPr>
          </a:p>
        </p:txBody>
      </p:sp>
      <p:sp>
        <p:nvSpPr>
          <p:cNvPr id="202" name="TextShape 2"/>
          <p:cNvSpPr txBox="1"/>
          <p:nvPr/>
        </p:nvSpPr>
        <p:spPr>
          <a:xfrm>
            <a:off x="3849840" y="9428040"/>
            <a:ext cx="2945880" cy="496440"/>
          </a:xfrm>
          <a:prstGeom prst="rect">
            <a:avLst/>
          </a:prstGeom>
          <a:noFill/>
          <a:ln>
            <a:noFill/>
          </a:ln>
        </p:spPr>
        <p:txBody>
          <a:bodyPr anchor="b"/>
          <a:p>
            <a:pPr algn="r">
              <a:lnSpc>
                <a:spcPct val="100000"/>
              </a:lnSpc>
            </a:pPr>
            <a:fld id="{68B51CFE-64F5-4D43-BA1E-A7E544C05210}" type="slidenum">
              <a:rPr b="0" lang="fr-FR" sz="12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body"/>
          </p:nvPr>
        </p:nvSpPr>
        <p:spPr>
          <a:xfrm>
            <a:off x="679320" y="4714920"/>
            <a:ext cx="5438520" cy="4466880"/>
          </a:xfrm>
          <a:prstGeom prst="rect">
            <a:avLst/>
          </a:prstGeom>
        </p:spPr>
        <p:txBody>
          <a:bodyPr/>
          <a:p>
            <a:r>
              <a:rPr b="0" lang="fr-FR" sz="2000" spc="-1" strike="noStrike">
                <a:solidFill>
                  <a:srgbClr val="000000"/>
                </a:solidFill>
                <a:uFill>
                  <a:solidFill>
                    <a:srgbClr val="ffffff"/>
                  </a:solidFill>
                </a:uFill>
                <a:latin typeface="Arial"/>
              </a:rPr>
              <a:t>Les pièges de la langue ou la façon de concevoir/se représenter l’énoncé?</a:t>
            </a:r>
            <a:endParaRPr b="0" lang="fr-FR" sz="2000" spc="-1" strike="noStrike">
              <a:solidFill>
                <a:srgbClr val="000000"/>
              </a:solidFill>
              <a:uFill>
                <a:solidFill>
                  <a:srgbClr val="ffffff"/>
                </a:solidFill>
              </a:uFill>
              <a:latin typeface="Arial"/>
            </a:endParaRPr>
          </a:p>
        </p:txBody>
      </p:sp>
      <p:sp>
        <p:nvSpPr>
          <p:cNvPr id="204" name="TextShape 2"/>
          <p:cNvSpPr txBox="1"/>
          <p:nvPr/>
        </p:nvSpPr>
        <p:spPr>
          <a:xfrm>
            <a:off x="3849840" y="9428040"/>
            <a:ext cx="2945880" cy="496440"/>
          </a:xfrm>
          <a:prstGeom prst="rect">
            <a:avLst/>
          </a:prstGeom>
          <a:noFill/>
          <a:ln>
            <a:noFill/>
          </a:ln>
        </p:spPr>
        <p:txBody>
          <a:bodyPr anchor="b"/>
          <a:p>
            <a:pPr algn="r">
              <a:lnSpc>
                <a:spcPct val="100000"/>
              </a:lnSpc>
            </a:pPr>
            <a:fld id="{5AAFD685-A28D-4791-A844-3CC65CB5AAB4}" type="slidenum">
              <a:rPr b="0" lang="fr-FR" sz="12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body"/>
          </p:nvPr>
        </p:nvSpPr>
        <p:spPr>
          <a:xfrm>
            <a:off x="679320" y="4714920"/>
            <a:ext cx="5438520" cy="4466880"/>
          </a:xfrm>
          <a:prstGeom prst="rect">
            <a:avLst/>
          </a:prstGeom>
        </p:spPr>
        <p:txBody>
          <a:bodyPr/>
          <a:p>
            <a:r>
              <a:rPr b="0" lang="fr-FR" sz="2000" spc="-1" strike="noStrike">
                <a:solidFill>
                  <a:srgbClr val="000000"/>
                </a:solidFill>
                <a:uFill>
                  <a:solidFill>
                    <a:srgbClr val="ffffff"/>
                  </a:solidFill>
                </a:uFill>
                <a:latin typeface="Arial"/>
              </a:rPr>
              <a:t>Inférence automatique: </a:t>
            </a:r>
            <a:endParaRPr b="0" lang="fr-FR" sz="2000" spc="-1" strike="noStrike">
              <a:solidFill>
                <a:srgbClr val="000000"/>
              </a:solidFill>
              <a:uFill>
                <a:solidFill>
                  <a:srgbClr val="ffffff"/>
                </a:solidFill>
              </a:uFill>
              <a:latin typeface="Arial"/>
            </a:endParaRPr>
          </a:p>
          <a:p>
            <a:r>
              <a:rPr b="1" i="1" lang="fr-FR" sz="1200" spc="-1" strike="noStrike">
                <a:solidFill>
                  <a:srgbClr val="000000"/>
                </a:solidFill>
                <a:uFill>
                  <a:solidFill>
                    <a:srgbClr val="ffffff"/>
                  </a:solidFill>
                </a:uFill>
                <a:latin typeface="+mn-lt"/>
                <a:ea typeface="+mn-ea"/>
              </a:rPr>
              <a:t>CH </a:t>
            </a:r>
            <a:r>
              <a:rPr b="0" lang="fr-FR" sz="1200" spc="-1" strike="noStrike">
                <a:solidFill>
                  <a:srgbClr val="000000"/>
                </a:solidFill>
                <a:uFill>
                  <a:solidFill>
                    <a:srgbClr val="ffffff"/>
                  </a:solidFill>
                </a:uFill>
                <a:latin typeface="+mn-lt"/>
                <a:ea typeface="+mn-ea"/>
              </a:rPr>
              <a:t>et comment t’as fait pour savoir que c’était comme ça qu’il fallait faire </a:t>
            </a:r>
            <a:endParaRPr b="0" lang="fr-FR" sz="2000" spc="-1" strike="noStrike">
              <a:solidFill>
                <a:srgbClr val="000000"/>
              </a:solidFill>
              <a:uFill>
                <a:solidFill>
                  <a:srgbClr val="ffffff"/>
                </a:solidFill>
              </a:uFill>
              <a:latin typeface="Arial"/>
            </a:endParaRPr>
          </a:p>
          <a:p>
            <a:r>
              <a:rPr b="1" i="1" lang="fr-FR" sz="1200" spc="-1" strike="noStrike">
                <a:solidFill>
                  <a:srgbClr val="000000"/>
                </a:solidFill>
                <a:uFill>
                  <a:solidFill>
                    <a:srgbClr val="ffffff"/>
                  </a:solidFill>
                </a:uFill>
                <a:latin typeface="+mn-lt"/>
                <a:ea typeface="+mn-ea"/>
              </a:rPr>
              <a:t>Elève de CE2 : </a:t>
            </a:r>
            <a:r>
              <a:rPr b="0" lang="fr-FR" sz="1200" spc="-1" strike="noStrike">
                <a:solidFill>
                  <a:srgbClr val="000000"/>
                </a:solidFill>
                <a:uFill>
                  <a:solidFill>
                    <a:srgbClr val="ffffff"/>
                  </a:solidFill>
                </a:uFill>
                <a:latin typeface="+mn-lt"/>
                <a:ea typeface="+mn-ea"/>
              </a:rPr>
              <a:t>Bah, quand j’ai la question je sais moins / plus / fois </a:t>
            </a:r>
            <a:endParaRPr b="0" lang="fr-FR" sz="2000" spc="-1" strike="noStrike">
              <a:solidFill>
                <a:srgbClr val="000000"/>
              </a:solidFill>
              <a:uFill>
                <a:solidFill>
                  <a:srgbClr val="ffffff"/>
                </a:solidFill>
              </a:uFill>
              <a:latin typeface="Arial"/>
            </a:endParaRPr>
          </a:p>
          <a:p>
            <a:r>
              <a:rPr b="1" i="1" lang="fr-FR" sz="1200" spc="-1" strike="noStrike">
                <a:solidFill>
                  <a:srgbClr val="000000"/>
                </a:solidFill>
                <a:uFill>
                  <a:solidFill>
                    <a:srgbClr val="ffffff"/>
                  </a:solidFill>
                </a:uFill>
                <a:latin typeface="+mn-lt"/>
                <a:ea typeface="+mn-ea"/>
              </a:rPr>
              <a:t>Elève de CM2 : </a:t>
            </a:r>
            <a:r>
              <a:rPr b="0" lang="fr-FR" sz="1200" spc="-1" strike="noStrike">
                <a:solidFill>
                  <a:srgbClr val="000000"/>
                </a:solidFill>
                <a:uFill>
                  <a:solidFill>
                    <a:srgbClr val="ffffff"/>
                  </a:solidFill>
                </a:uFill>
                <a:latin typeface="+mn-lt"/>
                <a:ea typeface="+mn-ea"/>
              </a:rPr>
              <a:t>Bah, parce que quand / Bah, enfin… je sais pas trop / Je lis tout et après je vois si je dois faire une multiplication ou division.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mn-lt"/>
                <a:ea typeface="+mn-ea"/>
              </a:rPr>
              <a:t>Ou</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1" i="1" lang="fr-FR" sz="1200" spc="-1" strike="noStrike">
                <a:solidFill>
                  <a:srgbClr val="000000"/>
                </a:solidFill>
                <a:uFill>
                  <a:solidFill>
                    <a:srgbClr val="ffffff"/>
                  </a:solidFill>
                </a:uFill>
                <a:latin typeface="+mn-lt"/>
                <a:ea typeface="+mn-ea"/>
              </a:rPr>
              <a:t>CH </a:t>
            </a:r>
            <a:r>
              <a:rPr b="0" i="1" lang="fr-FR" sz="1200" spc="-1" strike="noStrike">
                <a:solidFill>
                  <a:srgbClr val="000000"/>
                </a:solidFill>
                <a:uFill>
                  <a:solidFill>
                    <a:srgbClr val="ffffff"/>
                  </a:solidFill>
                </a:uFill>
                <a:latin typeface="+mn-lt"/>
                <a:ea typeface="+mn-ea"/>
              </a:rPr>
              <a:t>est ce qu’avec [</a:t>
            </a:r>
            <a:r>
              <a:rPr b="0" lang="fr-FR" sz="1200" spc="-1" strike="noStrike">
                <a:solidFill>
                  <a:srgbClr val="000000"/>
                </a:solidFill>
                <a:uFill>
                  <a:solidFill>
                    <a:srgbClr val="ffffff"/>
                  </a:solidFill>
                </a:uFill>
                <a:latin typeface="+mn-lt"/>
                <a:ea typeface="+mn-ea"/>
              </a:rPr>
              <a:t>poids de 25 tables 300 kg </a:t>
            </a:r>
            <a:r>
              <a:rPr b="0" i="1" lang="fr-FR" sz="1200" spc="-1" strike="noStrike">
                <a:solidFill>
                  <a:srgbClr val="000000"/>
                </a:solidFill>
                <a:uFill>
                  <a:solidFill>
                    <a:srgbClr val="ffffff"/>
                  </a:solidFill>
                </a:uFill>
                <a:latin typeface="+mn-lt"/>
                <a:ea typeface="+mn-ea"/>
              </a:rPr>
              <a:t>] on peut trouver le poids d’une table </a:t>
            </a:r>
            <a:endParaRPr b="0" lang="fr-FR" sz="2000" spc="-1" strike="noStrike">
              <a:solidFill>
                <a:srgbClr val="000000"/>
              </a:solidFill>
              <a:uFill>
                <a:solidFill>
                  <a:srgbClr val="ffffff"/>
                </a:solidFill>
              </a:uFill>
              <a:latin typeface="Arial"/>
            </a:endParaRPr>
          </a:p>
          <a:p>
            <a:r>
              <a:rPr b="1" i="1" lang="fr-FR" sz="1200" spc="-1" strike="noStrike">
                <a:solidFill>
                  <a:srgbClr val="000000"/>
                </a:solidFill>
                <a:uFill>
                  <a:solidFill>
                    <a:srgbClr val="ffffff"/>
                  </a:solidFill>
                </a:uFill>
                <a:latin typeface="+mn-lt"/>
                <a:ea typeface="+mn-ea"/>
              </a:rPr>
              <a:t>Deb CM2 </a:t>
            </a:r>
            <a:r>
              <a:rPr b="0" i="1" lang="fr-FR" sz="1200" spc="-1" strike="noStrike">
                <a:solidFill>
                  <a:srgbClr val="000000"/>
                </a:solidFill>
                <a:uFill>
                  <a:solidFill>
                    <a:srgbClr val="ffffff"/>
                  </a:solidFill>
                </a:uFill>
                <a:latin typeface="+mn-lt"/>
                <a:ea typeface="+mn-ea"/>
              </a:rPr>
              <a:t>oui </a:t>
            </a:r>
            <a:r>
              <a:rPr b="0" lang="fr-FR" sz="1200" spc="-1" strike="noStrike">
                <a:solidFill>
                  <a:srgbClr val="000000"/>
                </a:solidFill>
                <a:uFill>
                  <a:solidFill>
                    <a:srgbClr val="ffffff"/>
                  </a:solidFill>
                </a:uFill>
                <a:latin typeface="+mn-lt"/>
                <a:ea typeface="+mn-ea"/>
              </a:rPr>
              <a:t>(hésitante) </a:t>
            </a:r>
            <a:r>
              <a:rPr b="0" i="1" lang="fr-FR" sz="1200" spc="-1" strike="noStrike">
                <a:solidFill>
                  <a:srgbClr val="000000"/>
                </a:solidFill>
                <a:uFill>
                  <a:solidFill>
                    <a:srgbClr val="ffffff"/>
                  </a:solidFill>
                </a:uFill>
                <a:latin typeface="+mn-lt"/>
                <a:ea typeface="+mn-ea"/>
              </a:rPr>
              <a:t>/ enfin // je vais faire 300 divisé par 25 </a:t>
            </a:r>
            <a:r>
              <a:rPr b="0" lang="fr-FR" sz="1200" spc="-1" strike="noStrike">
                <a:solidFill>
                  <a:srgbClr val="000000"/>
                </a:solidFill>
                <a:uFill>
                  <a:solidFill>
                    <a:srgbClr val="ffffff"/>
                  </a:solidFill>
                </a:uFill>
                <a:latin typeface="+mn-lt"/>
                <a:ea typeface="+mn-ea"/>
              </a:rPr>
              <a:t>(en regardant CH) </a:t>
            </a:r>
            <a:endParaRPr b="0" lang="fr-FR" sz="2000" spc="-1" strike="noStrike">
              <a:solidFill>
                <a:srgbClr val="000000"/>
              </a:solidFill>
              <a:uFill>
                <a:solidFill>
                  <a:srgbClr val="ffffff"/>
                </a:solidFill>
              </a:uFill>
              <a:latin typeface="Arial"/>
            </a:endParaRPr>
          </a:p>
          <a:p>
            <a:r>
              <a:rPr b="1" i="1" lang="fr-FR" sz="1200" spc="-1" strike="noStrike">
                <a:solidFill>
                  <a:srgbClr val="000000"/>
                </a:solidFill>
                <a:uFill>
                  <a:solidFill>
                    <a:srgbClr val="ffffff"/>
                  </a:solidFill>
                </a:uFill>
                <a:latin typeface="+mn-lt"/>
                <a:ea typeface="+mn-ea"/>
              </a:rPr>
              <a:t>CH </a:t>
            </a:r>
            <a:r>
              <a:rPr b="0" i="1" lang="fr-FR" sz="1200" spc="-1" strike="noStrike">
                <a:solidFill>
                  <a:srgbClr val="000000"/>
                </a:solidFill>
                <a:uFill>
                  <a:solidFill>
                    <a:srgbClr val="ffffff"/>
                  </a:solidFill>
                </a:uFill>
                <a:latin typeface="+mn-lt"/>
                <a:ea typeface="+mn-ea"/>
              </a:rPr>
              <a:t>tu fais ce que tu penses / je sais pas moi / le papier c’est ton brouillon </a:t>
            </a:r>
            <a:endParaRPr b="0" lang="fr-FR" sz="2000" spc="-1" strike="noStrike">
              <a:solidFill>
                <a:srgbClr val="000000"/>
              </a:solidFill>
              <a:uFill>
                <a:solidFill>
                  <a:srgbClr val="ffffff"/>
                </a:solidFill>
              </a:uFill>
              <a:latin typeface="Arial"/>
            </a:endParaRPr>
          </a:p>
          <a:p>
            <a:r>
              <a:rPr b="1" i="1" lang="fr-FR" sz="1200" spc="-1" strike="noStrike">
                <a:solidFill>
                  <a:srgbClr val="000000"/>
                </a:solidFill>
                <a:uFill>
                  <a:solidFill>
                    <a:srgbClr val="ffffff"/>
                  </a:solidFill>
                </a:uFill>
                <a:latin typeface="+mn-lt"/>
                <a:ea typeface="+mn-ea"/>
              </a:rPr>
              <a:t>Deb </a:t>
            </a:r>
            <a:r>
              <a:rPr b="0" lang="fr-FR" sz="1200" spc="-1" strike="noStrike">
                <a:solidFill>
                  <a:srgbClr val="000000"/>
                </a:solidFill>
                <a:uFill>
                  <a:solidFill>
                    <a:srgbClr val="ffffff"/>
                  </a:solidFill>
                </a:uFill>
                <a:latin typeface="+mn-lt"/>
                <a:ea typeface="+mn-ea"/>
              </a:rPr>
              <a:t>(elle pose la division 300 par 25) </a:t>
            </a:r>
            <a:r>
              <a:rPr b="0" i="1" lang="fr-FR" sz="1200" spc="-1" strike="noStrike">
                <a:solidFill>
                  <a:srgbClr val="000000"/>
                </a:solidFill>
                <a:uFill>
                  <a:solidFill>
                    <a:srgbClr val="ffffff"/>
                  </a:solidFill>
                </a:uFill>
                <a:latin typeface="+mn-lt"/>
                <a:ea typeface="+mn-ea"/>
              </a:rPr>
              <a:t>on trouve 12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0" i="1" lang="fr-FR" sz="1200" spc="-1" strike="noStrike">
                <a:solidFill>
                  <a:srgbClr val="000000"/>
                </a:solidFill>
                <a:uFill>
                  <a:solidFill>
                    <a:srgbClr val="ffffff"/>
                  </a:solidFill>
                </a:uFill>
                <a:latin typeface="+mn-lt"/>
                <a:ea typeface="+mn-ea"/>
              </a:rPr>
              <a:t>Mais</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1" i="1" lang="fr-FR" sz="1200" spc="-1" strike="noStrike">
                <a:solidFill>
                  <a:srgbClr val="000000"/>
                </a:solidFill>
                <a:uFill>
                  <a:solidFill>
                    <a:srgbClr val="ffffff"/>
                  </a:solidFill>
                </a:uFill>
                <a:latin typeface="+mn-lt"/>
                <a:ea typeface="+mn-ea"/>
              </a:rPr>
              <a:t>CH </a:t>
            </a:r>
            <a:r>
              <a:rPr b="0" i="1" lang="fr-FR" sz="1200" spc="-1" strike="noStrike">
                <a:solidFill>
                  <a:srgbClr val="000000"/>
                </a:solidFill>
                <a:uFill>
                  <a:solidFill>
                    <a:srgbClr val="ffffff"/>
                  </a:solidFill>
                </a:uFill>
                <a:latin typeface="+mn-lt"/>
                <a:ea typeface="+mn-ea"/>
              </a:rPr>
              <a:t>alors qu’est ce que c’est 12 </a:t>
            </a:r>
            <a:endParaRPr b="0" lang="fr-FR" sz="2000" spc="-1" strike="noStrike">
              <a:solidFill>
                <a:srgbClr val="000000"/>
              </a:solidFill>
              <a:uFill>
                <a:solidFill>
                  <a:srgbClr val="ffffff"/>
                </a:solidFill>
              </a:uFill>
              <a:latin typeface="Arial"/>
            </a:endParaRPr>
          </a:p>
          <a:p>
            <a:r>
              <a:rPr b="1" i="1" lang="fr-FR" sz="1200" spc="-1" strike="noStrike">
                <a:solidFill>
                  <a:srgbClr val="000000"/>
                </a:solidFill>
                <a:uFill>
                  <a:solidFill>
                    <a:srgbClr val="ffffff"/>
                  </a:solidFill>
                </a:uFill>
                <a:latin typeface="+mn-lt"/>
                <a:ea typeface="+mn-ea"/>
              </a:rPr>
              <a:t>Deb </a:t>
            </a:r>
            <a:r>
              <a:rPr b="0" i="1" lang="fr-FR" sz="1200" spc="-1" strike="noStrike">
                <a:solidFill>
                  <a:srgbClr val="000000"/>
                </a:solidFill>
                <a:uFill>
                  <a:solidFill>
                    <a:srgbClr val="ffffff"/>
                  </a:solidFill>
                </a:uFill>
                <a:latin typeface="+mn-lt"/>
                <a:ea typeface="+mn-ea"/>
              </a:rPr>
              <a:t>le poids d’une table </a:t>
            </a:r>
            <a:endParaRPr b="0" lang="fr-FR" sz="2000" spc="-1" strike="noStrike">
              <a:solidFill>
                <a:srgbClr val="000000"/>
              </a:solidFill>
              <a:uFill>
                <a:solidFill>
                  <a:srgbClr val="ffffff"/>
                </a:solidFill>
              </a:uFill>
              <a:latin typeface="Arial"/>
            </a:endParaRPr>
          </a:p>
          <a:p>
            <a:r>
              <a:rPr b="1" i="1" lang="fr-FR" sz="1200" spc="-1" strike="noStrike">
                <a:solidFill>
                  <a:srgbClr val="000000"/>
                </a:solidFill>
                <a:uFill>
                  <a:solidFill>
                    <a:srgbClr val="ffffff"/>
                  </a:solidFill>
                </a:uFill>
                <a:latin typeface="+mn-lt"/>
                <a:ea typeface="+mn-ea"/>
              </a:rPr>
              <a:t>CH </a:t>
            </a:r>
            <a:r>
              <a:rPr b="0" i="1" lang="fr-FR" sz="1200" spc="-1" strike="noStrike">
                <a:solidFill>
                  <a:srgbClr val="000000"/>
                </a:solidFill>
                <a:uFill>
                  <a:solidFill>
                    <a:srgbClr val="ffffff"/>
                  </a:solidFill>
                </a:uFill>
                <a:latin typeface="+mn-lt"/>
                <a:ea typeface="+mn-ea"/>
              </a:rPr>
              <a:t>es tu sure de ça </a:t>
            </a:r>
            <a:endParaRPr b="0" lang="fr-FR" sz="2000" spc="-1" strike="noStrike">
              <a:solidFill>
                <a:srgbClr val="000000"/>
              </a:solidFill>
              <a:uFill>
                <a:solidFill>
                  <a:srgbClr val="ffffff"/>
                </a:solidFill>
              </a:uFill>
              <a:latin typeface="Arial"/>
            </a:endParaRPr>
          </a:p>
          <a:p>
            <a:r>
              <a:rPr b="1" i="1" lang="fr-FR" sz="1200" spc="-1" strike="noStrike">
                <a:solidFill>
                  <a:srgbClr val="000000"/>
                </a:solidFill>
                <a:uFill>
                  <a:solidFill>
                    <a:srgbClr val="ffffff"/>
                  </a:solidFill>
                </a:uFill>
                <a:latin typeface="+mn-lt"/>
                <a:ea typeface="+mn-ea"/>
              </a:rPr>
              <a:t>Deb </a:t>
            </a:r>
            <a:r>
              <a:rPr b="0" i="1" lang="fr-FR" sz="1200" spc="-1" strike="noStrike">
                <a:solidFill>
                  <a:srgbClr val="000000"/>
                </a:solidFill>
                <a:uFill>
                  <a:solidFill>
                    <a:srgbClr val="ffffff"/>
                  </a:solidFill>
                </a:uFill>
                <a:latin typeface="+mn-lt"/>
                <a:ea typeface="+mn-ea"/>
              </a:rPr>
              <a:t>non ça m’étonnerait </a:t>
            </a:r>
            <a:endParaRPr b="0" lang="fr-FR" sz="2000" spc="-1" strike="noStrike">
              <a:solidFill>
                <a:srgbClr val="000000"/>
              </a:solidFill>
              <a:uFill>
                <a:solidFill>
                  <a:srgbClr val="ffffff"/>
                </a:solidFill>
              </a:uFill>
              <a:latin typeface="Arial"/>
            </a:endParaRPr>
          </a:p>
          <a:p>
            <a:r>
              <a:rPr b="1" i="1" lang="fr-FR" sz="1200" spc="-1" strike="noStrike">
                <a:solidFill>
                  <a:srgbClr val="000000"/>
                </a:solidFill>
                <a:uFill>
                  <a:solidFill>
                    <a:srgbClr val="ffffff"/>
                  </a:solidFill>
                </a:uFill>
                <a:latin typeface="+mn-lt"/>
                <a:ea typeface="+mn-ea"/>
              </a:rPr>
              <a:t>CH </a:t>
            </a:r>
            <a:r>
              <a:rPr b="0" i="1" lang="fr-FR" sz="1200" spc="-1" strike="noStrike">
                <a:solidFill>
                  <a:srgbClr val="000000"/>
                </a:solidFill>
                <a:uFill>
                  <a:solidFill>
                    <a:srgbClr val="ffffff"/>
                  </a:solidFill>
                </a:uFill>
                <a:latin typeface="+mn-lt"/>
                <a:ea typeface="+mn-ea"/>
              </a:rPr>
              <a:t>pourquoi ça t’étonnerait </a:t>
            </a:r>
            <a:endParaRPr b="0" lang="fr-FR" sz="2000" spc="-1" strike="noStrike">
              <a:solidFill>
                <a:srgbClr val="000000"/>
              </a:solidFill>
              <a:uFill>
                <a:solidFill>
                  <a:srgbClr val="ffffff"/>
                </a:solidFill>
              </a:uFill>
              <a:latin typeface="Arial"/>
            </a:endParaRPr>
          </a:p>
          <a:p>
            <a:r>
              <a:rPr b="1" i="1" lang="fr-FR" sz="1200" spc="-1" strike="noStrike">
                <a:solidFill>
                  <a:srgbClr val="000000"/>
                </a:solidFill>
                <a:uFill>
                  <a:solidFill>
                    <a:srgbClr val="ffffff"/>
                  </a:solidFill>
                </a:uFill>
                <a:latin typeface="+mn-lt"/>
                <a:ea typeface="+mn-ea"/>
              </a:rPr>
              <a:t>Deb </a:t>
            </a:r>
            <a:r>
              <a:rPr b="0" i="1" lang="fr-FR" sz="1200" spc="-1" strike="noStrike">
                <a:solidFill>
                  <a:srgbClr val="000000"/>
                </a:solidFill>
                <a:uFill>
                  <a:solidFill>
                    <a:srgbClr val="ffffff"/>
                  </a:solidFill>
                </a:uFill>
                <a:latin typeface="+mn-lt"/>
                <a:ea typeface="+mn-ea"/>
              </a:rPr>
              <a:t>bah c’est beaucoup / c’est pas assez je veux dire </a:t>
            </a:r>
            <a:r>
              <a:rPr b="0" lang="fr-FR" sz="1200" spc="-1" strike="noStrike">
                <a:solidFill>
                  <a:srgbClr val="000000"/>
                </a:solidFill>
                <a:uFill>
                  <a:solidFill>
                    <a:srgbClr val="ffffff"/>
                  </a:solidFill>
                </a:uFill>
                <a:latin typeface="+mn-lt"/>
                <a:ea typeface="+mn-ea"/>
              </a:rPr>
              <a:t>Deb </a:t>
            </a:r>
            <a:r>
              <a:rPr b="1" lang="fr-FR" sz="1200" spc="-1" strike="noStrike">
                <a:solidFill>
                  <a:srgbClr val="000000"/>
                </a:solidFill>
                <a:uFill>
                  <a:solidFill>
                    <a:srgbClr val="ffffff"/>
                  </a:solidFill>
                </a:uFill>
                <a:latin typeface="+mn-lt"/>
                <a:ea typeface="+mn-ea"/>
              </a:rPr>
              <a:t>sait qualifier </a:t>
            </a:r>
            <a:r>
              <a:rPr b="0" lang="fr-FR" sz="1200" spc="-1" strike="noStrike">
                <a:solidFill>
                  <a:srgbClr val="000000"/>
                </a:solidFill>
                <a:uFill>
                  <a:solidFill>
                    <a:srgbClr val="ffffff"/>
                  </a:solidFill>
                </a:uFill>
                <a:latin typeface="+mn-lt"/>
                <a:ea typeface="+mn-ea"/>
              </a:rPr>
              <a:t>le résultat </a:t>
            </a:r>
            <a:endParaRPr b="0" lang="fr-FR" sz="2000" spc="-1" strike="noStrike">
              <a:solidFill>
                <a:srgbClr val="000000"/>
              </a:solidFill>
              <a:uFill>
                <a:solidFill>
                  <a:srgbClr val="ffffff"/>
                </a:solidFill>
              </a:uFill>
              <a:latin typeface="Arial"/>
            </a:endParaRPr>
          </a:p>
          <a:p>
            <a:r>
              <a:rPr b="1" lang="fr-FR" sz="1200" spc="-1" strike="noStrike">
                <a:solidFill>
                  <a:srgbClr val="000000"/>
                </a:solidFill>
                <a:uFill>
                  <a:solidFill>
                    <a:srgbClr val="ffffff"/>
                  </a:solidFill>
                </a:uFill>
                <a:latin typeface="+mn-lt"/>
                <a:ea typeface="+mn-ea"/>
              </a:rPr>
              <a:t>Résultat en possible conflit avec contrôle pragmatique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1" lang="fr-FR" sz="1200" spc="-1" strike="noStrike">
                <a:solidFill>
                  <a:srgbClr val="000000"/>
                </a:solidFill>
                <a:uFill>
                  <a:solidFill>
                    <a:srgbClr val="ffffff"/>
                  </a:solidFill>
                </a:uFill>
                <a:latin typeface="+mn-lt"/>
                <a:ea typeface="+mn-ea"/>
              </a:rPr>
              <a:t>Alors</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1" i="1" lang="fr-FR" sz="1200" spc="-1" strike="noStrike">
                <a:solidFill>
                  <a:srgbClr val="000000"/>
                </a:solidFill>
                <a:uFill>
                  <a:solidFill>
                    <a:srgbClr val="ffffff"/>
                  </a:solidFill>
                </a:uFill>
                <a:latin typeface="+mn-lt"/>
                <a:ea typeface="+mn-ea"/>
              </a:rPr>
              <a:t>Deb , un peu plus tard encore </a:t>
            </a:r>
            <a:endParaRPr b="0" lang="fr-FR" sz="2000" spc="-1" strike="noStrike">
              <a:solidFill>
                <a:srgbClr val="000000"/>
              </a:solidFill>
              <a:uFill>
                <a:solidFill>
                  <a:srgbClr val="ffffff"/>
                </a:solidFill>
              </a:uFill>
              <a:latin typeface="Arial"/>
            </a:endParaRPr>
          </a:p>
          <a:p>
            <a:r>
              <a:rPr b="1" i="1" lang="fr-FR" sz="1200" spc="-1" strike="noStrike">
                <a:solidFill>
                  <a:srgbClr val="000000"/>
                </a:solidFill>
                <a:uFill>
                  <a:solidFill>
                    <a:srgbClr val="ffffff"/>
                  </a:solidFill>
                </a:uFill>
                <a:latin typeface="+mn-lt"/>
                <a:ea typeface="+mn-ea"/>
              </a:rPr>
              <a:t>CH </a:t>
            </a:r>
            <a:r>
              <a:rPr b="0" i="1" lang="fr-FR" sz="1200" spc="-1" strike="noStrike">
                <a:solidFill>
                  <a:srgbClr val="000000"/>
                </a:solidFill>
                <a:uFill>
                  <a:solidFill>
                    <a:srgbClr val="ffffff"/>
                  </a:solidFill>
                </a:uFill>
                <a:latin typeface="+mn-lt"/>
                <a:ea typeface="+mn-ea"/>
              </a:rPr>
              <a:t>pourquoi tu penses que c’est l’opération qui va te permettre de trouver le résultat </a:t>
            </a:r>
            <a:endParaRPr b="0" lang="fr-FR" sz="2000" spc="-1" strike="noStrike">
              <a:solidFill>
                <a:srgbClr val="000000"/>
              </a:solidFill>
              <a:uFill>
                <a:solidFill>
                  <a:srgbClr val="ffffff"/>
                </a:solidFill>
              </a:uFill>
              <a:latin typeface="Arial"/>
            </a:endParaRPr>
          </a:p>
          <a:p>
            <a:r>
              <a:rPr b="1" i="1" lang="fr-FR" sz="1200" spc="-1" strike="noStrike">
                <a:solidFill>
                  <a:srgbClr val="000000"/>
                </a:solidFill>
                <a:uFill>
                  <a:solidFill>
                    <a:srgbClr val="ffffff"/>
                  </a:solidFill>
                </a:uFill>
                <a:latin typeface="+mn-lt"/>
                <a:ea typeface="+mn-ea"/>
              </a:rPr>
              <a:t>Deborah </a:t>
            </a:r>
            <a:r>
              <a:rPr b="0" i="1" lang="fr-FR" sz="1200" spc="-1" strike="noStrike">
                <a:solidFill>
                  <a:srgbClr val="000000"/>
                </a:solidFill>
                <a:uFill>
                  <a:solidFill>
                    <a:srgbClr val="ffffff"/>
                  </a:solidFill>
                </a:uFill>
                <a:latin typeface="+mn-lt"/>
                <a:ea typeface="+mn-ea"/>
              </a:rPr>
              <a:t>bah parce qu’on peut faire une multiplication / 300 multiplié par 25 c’est pas possible/ c’est beaucoup trop / ni une soustraction /donc je pense faire une division / et aussi parce qu’il faut partager / il faut / oui / faut partager </a:t>
            </a:r>
            <a:endParaRPr b="0" lang="fr-FR" sz="2000" spc="-1" strike="noStrike">
              <a:solidFill>
                <a:srgbClr val="000000"/>
              </a:solidFill>
              <a:uFill>
                <a:solidFill>
                  <a:srgbClr val="ffffff"/>
                </a:solidFill>
              </a:uFill>
              <a:latin typeface="Arial"/>
            </a:endParaRPr>
          </a:p>
          <a:p>
            <a:r>
              <a:rPr b="1" lang="fr-FR" sz="1200" spc="-1" strike="noStrike">
                <a:solidFill>
                  <a:srgbClr val="000000"/>
                </a:solidFill>
                <a:uFill>
                  <a:solidFill>
                    <a:srgbClr val="ffffff"/>
                  </a:solidFill>
                </a:uFill>
                <a:latin typeface="+mn-lt"/>
                <a:ea typeface="+mn-ea"/>
              </a:rPr>
              <a:t>Conflit précédent réglé par contrôle sémantique </a:t>
            </a:r>
            <a:endParaRPr b="0" lang="fr-FR" sz="2000" spc="-1" strike="noStrike">
              <a:solidFill>
                <a:srgbClr val="000000"/>
              </a:solidFill>
              <a:uFill>
                <a:solidFill>
                  <a:srgbClr val="ffffff"/>
                </a:solidFill>
              </a:uFill>
              <a:latin typeface="Arial"/>
            </a:endParaRPr>
          </a:p>
        </p:txBody>
      </p:sp>
      <p:sp>
        <p:nvSpPr>
          <p:cNvPr id="206" name="TextShape 2"/>
          <p:cNvSpPr txBox="1"/>
          <p:nvPr/>
        </p:nvSpPr>
        <p:spPr>
          <a:xfrm>
            <a:off x="3849840" y="9428040"/>
            <a:ext cx="2945880" cy="496440"/>
          </a:xfrm>
          <a:prstGeom prst="rect">
            <a:avLst/>
          </a:prstGeom>
          <a:noFill/>
          <a:ln>
            <a:noFill/>
          </a:ln>
        </p:spPr>
        <p:txBody>
          <a:bodyPr anchor="b"/>
          <a:p>
            <a:pPr algn="r">
              <a:lnSpc>
                <a:spcPct val="100000"/>
              </a:lnSpc>
            </a:pPr>
            <a:fld id="{F563C6C0-4A6E-4308-9BC9-B5B252E2676E}" type="slidenum">
              <a:rPr b="0" lang="fr-FR" sz="12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body"/>
          </p:nvPr>
        </p:nvSpPr>
        <p:spPr>
          <a:xfrm>
            <a:off x="679320" y="4714920"/>
            <a:ext cx="5438520" cy="4466880"/>
          </a:xfrm>
          <a:prstGeom prst="rect">
            <a:avLst/>
          </a:prstGeom>
        </p:spPr>
        <p:txBody>
          <a:bodyPr/>
          <a:p>
            <a:endParaRPr b="0" lang="fr-FR" sz="2000" spc="-1" strike="noStrike">
              <a:solidFill>
                <a:srgbClr val="000000"/>
              </a:solidFill>
              <a:uFill>
                <a:solidFill>
                  <a:srgbClr val="ffffff"/>
                </a:solidFill>
              </a:uFill>
              <a:latin typeface="Arial"/>
            </a:endParaRPr>
          </a:p>
        </p:txBody>
      </p:sp>
      <p:sp>
        <p:nvSpPr>
          <p:cNvPr id="208" name="TextShape 2"/>
          <p:cNvSpPr txBox="1"/>
          <p:nvPr/>
        </p:nvSpPr>
        <p:spPr>
          <a:xfrm>
            <a:off x="3849840" y="9428040"/>
            <a:ext cx="2945880" cy="496440"/>
          </a:xfrm>
          <a:prstGeom prst="rect">
            <a:avLst/>
          </a:prstGeom>
          <a:noFill/>
          <a:ln>
            <a:noFill/>
          </a:ln>
        </p:spPr>
        <p:txBody>
          <a:bodyPr anchor="b"/>
          <a:p>
            <a:pPr algn="r">
              <a:lnSpc>
                <a:spcPct val="100000"/>
              </a:lnSpc>
            </a:pPr>
            <a:fld id="{700D53BC-4FED-4C48-842D-D16AD3EE5187}" type="slidenum">
              <a:rPr b="0" lang="fr-FR" sz="12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body"/>
          </p:nvPr>
        </p:nvSpPr>
        <p:spPr>
          <a:xfrm>
            <a:off x="679320" y="4714920"/>
            <a:ext cx="5438520" cy="4466880"/>
          </a:xfrm>
          <a:prstGeom prst="rect">
            <a:avLst/>
          </a:prstGeom>
        </p:spPr>
        <p:txBody>
          <a:bodyPr/>
          <a:p>
            <a:r>
              <a:rPr b="0" lang="fr-FR" sz="2000" spc="-1" strike="noStrike">
                <a:solidFill>
                  <a:srgbClr val="000000"/>
                </a:solidFill>
                <a:uFill>
                  <a:solidFill>
                    <a:srgbClr val="ffffff"/>
                  </a:solidFill>
                </a:uFill>
                <a:latin typeface="Arial"/>
              </a:rPr>
              <a:t>Qualifier: dire ce que chaque nombre représente (donc en utilisant la référence à l’unité)</a:t>
            </a:r>
            <a:endParaRPr b="0" lang="fr-FR" sz="2000" spc="-1" strike="noStrike">
              <a:solidFill>
                <a:srgbClr val="000000"/>
              </a:solidFill>
              <a:uFill>
                <a:solidFill>
                  <a:srgbClr val="ffffff"/>
                </a:solidFill>
              </a:uFill>
              <a:latin typeface="Arial"/>
            </a:endParaRPr>
          </a:p>
        </p:txBody>
      </p:sp>
      <p:sp>
        <p:nvSpPr>
          <p:cNvPr id="210" name="TextShape 2"/>
          <p:cNvSpPr txBox="1"/>
          <p:nvPr/>
        </p:nvSpPr>
        <p:spPr>
          <a:xfrm>
            <a:off x="3849840" y="9428040"/>
            <a:ext cx="2945880" cy="496440"/>
          </a:xfrm>
          <a:prstGeom prst="rect">
            <a:avLst/>
          </a:prstGeom>
          <a:noFill/>
          <a:ln>
            <a:noFill/>
          </a:ln>
        </p:spPr>
        <p:txBody>
          <a:bodyPr anchor="b"/>
          <a:p>
            <a:pPr algn="r">
              <a:lnSpc>
                <a:spcPct val="100000"/>
              </a:lnSpc>
            </a:pPr>
            <a:fld id="{16FB3B06-6114-4232-BE18-DA7844E51F6C}" type="slidenum">
              <a:rPr b="0" lang="fr-FR" sz="12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body"/>
          </p:nvPr>
        </p:nvSpPr>
        <p:spPr>
          <a:xfrm>
            <a:off x="679320" y="4714920"/>
            <a:ext cx="5438520" cy="4466880"/>
          </a:xfrm>
          <a:prstGeom prst="rect">
            <a:avLst/>
          </a:prstGeom>
        </p:spPr>
        <p:txBody>
          <a:bodyPr/>
          <a:p>
            <a:pPr>
              <a:lnSpc>
                <a:spcPct val="100000"/>
              </a:lnSpc>
            </a:pPr>
            <a:r>
              <a:rPr b="0" lang="fr-FR" sz="2000" spc="-1" strike="noStrike">
                <a:solidFill>
                  <a:srgbClr val="000000"/>
                </a:solidFill>
                <a:uFill>
                  <a:solidFill>
                    <a:srgbClr val="ffffff"/>
                  </a:solidFill>
                </a:uFill>
                <a:latin typeface="Arial"/>
              </a:rPr>
              <a:t>Recueil des points de difficulté de mise en œuvre: échanges avec le groupe sur: pourquoi difficulté? (affiche-frigo)</a:t>
            </a: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p:txBody>
      </p:sp>
      <p:sp>
        <p:nvSpPr>
          <p:cNvPr id="198" name="TextShape 2"/>
          <p:cNvSpPr txBox="1"/>
          <p:nvPr/>
        </p:nvSpPr>
        <p:spPr>
          <a:xfrm>
            <a:off x="3849840" y="9428040"/>
            <a:ext cx="2945880" cy="496440"/>
          </a:xfrm>
          <a:prstGeom prst="rect">
            <a:avLst/>
          </a:prstGeom>
          <a:noFill/>
          <a:ln>
            <a:noFill/>
          </a:ln>
        </p:spPr>
        <p:txBody>
          <a:bodyPr anchor="b"/>
          <a:p>
            <a:pPr algn="r">
              <a:lnSpc>
                <a:spcPct val="100000"/>
              </a:lnSpc>
            </a:pPr>
            <a:fld id="{CAFF4836-AA47-40E3-AE20-3B9A24EBBBB3}" type="slidenum">
              <a:rPr b="0" lang="fr-FR" sz="12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body"/>
          </p:nvPr>
        </p:nvSpPr>
        <p:spPr>
          <a:xfrm>
            <a:off x="679320" y="4714920"/>
            <a:ext cx="5438520" cy="4466880"/>
          </a:xfrm>
          <a:prstGeom prst="rect">
            <a:avLst/>
          </a:prstGeom>
        </p:spPr>
        <p:txBody>
          <a:bodyPr/>
          <a:p>
            <a:pPr>
              <a:lnSpc>
                <a:spcPct val="100000"/>
              </a:lnSpc>
            </a:pPr>
            <a:r>
              <a:rPr b="1" lang="fr-FR" sz="1200" spc="-1" strike="noStrike">
                <a:solidFill>
                  <a:srgbClr val="000000"/>
                </a:solidFill>
                <a:uFill>
                  <a:solidFill>
                    <a:srgbClr val="ffffff"/>
                  </a:solidFill>
                </a:uFill>
                <a:latin typeface="Arial"/>
              </a:rPr>
              <a:t>Évaluation CEDRE (fin d’école primaire)</a:t>
            </a: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nSpc>
                <a:spcPct val="100000"/>
              </a:lnSpc>
            </a:pPr>
            <a:r>
              <a:rPr b="0" lang="fr-FR" sz="1200" spc="-1" strike="noStrike">
                <a:solidFill>
                  <a:srgbClr val="000000"/>
                </a:solidFill>
                <a:uFill>
                  <a:solidFill>
                    <a:srgbClr val="ffffff"/>
                  </a:solidFill>
                </a:uFill>
                <a:latin typeface="Arial"/>
              </a:rPr>
              <a:t>Les groupes inférieurs ou égaux à 2 représentent 42 % des élèves à la fin de l’école primaire.</a:t>
            </a: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p:txBody>
      </p:sp>
      <p:sp>
        <p:nvSpPr>
          <p:cNvPr id="200" name="TextShape 2"/>
          <p:cNvSpPr txBox="1"/>
          <p:nvPr/>
        </p:nvSpPr>
        <p:spPr>
          <a:xfrm>
            <a:off x="3849840" y="9428040"/>
            <a:ext cx="2945880" cy="496440"/>
          </a:xfrm>
          <a:prstGeom prst="rect">
            <a:avLst/>
          </a:prstGeom>
          <a:noFill/>
          <a:ln>
            <a:noFill/>
          </a:ln>
        </p:spPr>
        <p:txBody>
          <a:bodyPr anchor="b"/>
          <a:p>
            <a:pPr algn="r">
              <a:lnSpc>
                <a:spcPct val="100000"/>
              </a:lnSpc>
            </a:pPr>
            <a:fld id="{BE44AC5A-DA2B-4BA8-A9C1-7AC36CAEA78E}" type="slidenum">
              <a:rPr b="0" lang="fr-FR" sz="12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1735560" y="1599840"/>
            <a:ext cx="5671800" cy="4525560"/>
          </a:xfrm>
          <a:prstGeom prst="rect">
            <a:avLst/>
          </a:prstGeom>
          <a:ln>
            <a:noFill/>
          </a:ln>
        </p:spPr>
      </p:pic>
      <p:pic>
        <p:nvPicPr>
          <p:cNvPr id="38"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45"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47"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49"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50" name="PlaceHolder 3"/>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54"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55" name="PlaceHolder 3"/>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56" name="PlaceHolder 4"/>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59"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62"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64" name="PlaceHolder 4"/>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66" name="PlaceHolder 2"/>
          <p:cNvSpPr>
            <a:spLocks noGrp="1"/>
          </p:cNvSpPr>
          <p:nvPr>
            <p:ph type="body"/>
          </p:nvPr>
        </p:nvSpPr>
        <p:spPr>
          <a:xfrm>
            <a:off x="457200" y="160020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72" name="PlaceHolder 5"/>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74"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75" name="PlaceHolder 3"/>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pic>
        <p:nvPicPr>
          <p:cNvPr id="76" name="" descr=""/>
          <p:cNvPicPr/>
          <p:nvPr/>
        </p:nvPicPr>
        <p:blipFill>
          <a:blip r:embed="rId2"/>
          <a:stretch/>
        </p:blipFill>
        <p:spPr>
          <a:xfrm>
            <a:off x="1735560" y="1599840"/>
            <a:ext cx="5671800" cy="4525560"/>
          </a:xfrm>
          <a:prstGeom prst="rect">
            <a:avLst/>
          </a:prstGeom>
          <a:ln>
            <a:noFill/>
          </a:ln>
        </p:spPr>
      </p:pic>
      <p:pic>
        <p:nvPicPr>
          <p:cNvPr id="77" name="" descr=""/>
          <p:cNvPicPr/>
          <p:nvPr/>
        </p:nvPicPr>
        <p:blipFill>
          <a:blip r:embed="rId3"/>
          <a:stretch/>
        </p:blipFill>
        <p:spPr>
          <a:xfrm>
            <a:off x="1735560" y="1599840"/>
            <a:ext cx="5671800" cy="452556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84"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86"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88"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89" name="PlaceHolder 3"/>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93"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94" name="PlaceHolder 3"/>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95" name="PlaceHolder 4"/>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97"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98"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99"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101"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02"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03" name="PlaceHolder 4"/>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105" name="PlaceHolder 2"/>
          <p:cNvSpPr>
            <a:spLocks noGrp="1"/>
          </p:cNvSpPr>
          <p:nvPr>
            <p:ph type="body"/>
          </p:nvPr>
        </p:nvSpPr>
        <p:spPr>
          <a:xfrm>
            <a:off x="457200" y="160020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06" name="PlaceHolder 3"/>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108"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09"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10"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11" name="PlaceHolder 5"/>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113"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14" name="PlaceHolder 3"/>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pic>
        <p:nvPicPr>
          <p:cNvPr id="115" name="" descr=""/>
          <p:cNvPicPr/>
          <p:nvPr/>
        </p:nvPicPr>
        <p:blipFill>
          <a:blip r:embed="rId2"/>
          <a:stretch/>
        </p:blipFill>
        <p:spPr>
          <a:xfrm>
            <a:off x="1735560" y="1599840"/>
            <a:ext cx="5671800" cy="4525560"/>
          </a:xfrm>
          <a:prstGeom prst="rect">
            <a:avLst/>
          </a:prstGeom>
          <a:ln>
            <a:noFill/>
          </a:ln>
        </p:spPr>
      </p:pic>
      <p:pic>
        <p:nvPicPr>
          <p:cNvPr id="116" name="" descr=""/>
          <p:cNvPicPr/>
          <p:nvPr/>
        </p:nvPicPr>
        <p:blipFill>
          <a:blip r:embed="rId3"/>
          <a:stretch/>
        </p:blipFill>
        <p:spPr>
          <a:xfrm>
            <a:off x="1735560" y="1599840"/>
            <a:ext cx="5671800" cy="452556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fr-FR" sz="4400" spc="-1" strike="noStrike">
                <a:solidFill>
                  <a:srgbClr val="000000"/>
                </a:solidFill>
                <a:uFill>
                  <a:solidFill>
                    <a:srgbClr val="ffffff"/>
                  </a:solidFill>
                </a:uFill>
                <a:latin typeface="Calibri"/>
              </a:rPr>
              <a:t>Modifiez le style du titre</a:t>
            </a:r>
            <a:endParaRPr b="0" lang="fr-FR" sz="44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fld id="{B38D682F-9905-41A2-B218-3A6AF82065F2}" type="datetime">
              <a:rPr b="0" lang="fr-FR" sz="1200" spc="-1" strike="noStrike">
                <a:solidFill>
                  <a:srgbClr val="8b8b8b"/>
                </a:solidFill>
                <a:uFill>
                  <a:solidFill>
                    <a:srgbClr val="ffffff"/>
                  </a:solidFill>
                </a:uFill>
                <a:latin typeface="Calibri"/>
              </a:rPr>
              <a:t>05/12/2018</a:t>
            </a:fld>
            <a:endParaRPr b="0" lang="fr-FR"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31BD0AD5-A775-4140-9E7E-77FE9C693811}" type="slidenum">
              <a:rPr b="0" lang="fr-FR" sz="1200" spc="-1" strike="noStrike">
                <a:solidFill>
                  <a:srgbClr val="8b8b8b"/>
                </a:solidFill>
                <a:uFill>
                  <a:solidFill>
                    <a:srgbClr val="ffffff"/>
                  </a:solidFill>
                </a:uFill>
                <a:latin typeface="Calibri"/>
              </a:rPr>
              <a:t>27</a:t>
            </a:fld>
            <a:endParaRPr b="0" lang="fr-FR"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fr-FR" sz="3200" spc="-1" strike="noStrike">
                <a:solidFill>
                  <a:srgbClr val="000000"/>
                </a:solidFill>
                <a:uFill>
                  <a:solidFill>
                    <a:srgbClr val="ffffff"/>
                  </a:solidFill>
                </a:uFill>
                <a:latin typeface="Calibri"/>
              </a:rPr>
              <a:t>Cliquez pour éditer le format du plan de texte</a:t>
            </a:r>
            <a:endParaRPr b="0" lang="fr-FR"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fr-FR" sz="2400" spc="-1" strike="noStrike">
                <a:solidFill>
                  <a:srgbClr val="000000"/>
                </a:solidFill>
                <a:uFill>
                  <a:solidFill>
                    <a:srgbClr val="ffffff"/>
                  </a:solidFill>
                </a:uFill>
                <a:latin typeface="Calibri"/>
              </a:rPr>
              <a:t>Second niveau de plan</a:t>
            </a:r>
            <a:endParaRPr b="0" lang="fr-FR"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Troisième niveau de plan</a:t>
            </a:r>
            <a:endParaRPr b="0" lang="fr-FR"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fr-FR" sz="2000" spc="-1" strike="noStrike">
                <a:solidFill>
                  <a:srgbClr val="000000"/>
                </a:solidFill>
                <a:uFill>
                  <a:solidFill>
                    <a:srgbClr val="ffffff"/>
                  </a:solidFill>
                </a:uFill>
                <a:latin typeface="Calibri"/>
              </a:rPr>
              <a:t>Quatrième niveau de plan</a:t>
            </a:r>
            <a:endParaRPr b="0" lang="fr-FR"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Cinquième niveau de plan</a:t>
            </a:r>
            <a:endParaRPr b="0" lang="fr-FR"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Sixième niveau de plan</a:t>
            </a:r>
            <a:endParaRPr b="0" lang="fr-FR"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Septième niveau de plan</a:t>
            </a:r>
            <a:endParaRPr b="0" lang="fr-FR"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fr-FR" sz="4400" spc="-1" strike="noStrike">
                <a:solidFill>
                  <a:srgbClr val="000000"/>
                </a:solidFill>
                <a:uFill>
                  <a:solidFill>
                    <a:srgbClr val="ffffff"/>
                  </a:solidFill>
                </a:uFill>
                <a:latin typeface="Calibri"/>
              </a:rPr>
              <a:t>Modifiez le style du titre</a:t>
            </a:r>
            <a:endParaRPr b="0" lang="fr-FR" sz="4400" spc="-1" strike="noStrike">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600200"/>
            <a:ext cx="8229240" cy="4525560"/>
          </a:xfrm>
          <a:prstGeom prst="rect">
            <a:avLst/>
          </a:prstGeom>
        </p:spPr>
        <p:txBody>
          <a:bodyPr/>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Modifiez les styles du texte du masque</a:t>
            </a:r>
            <a:endParaRPr b="0" lang="fr-FR"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fr-FR" sz="2800" spc="-1" strike="noStrike">
                <a:solidFill>
                  <a:srgbClr val="000000"/>
                </a:solidFill>
                <a:uFill>
                  <a:solidFill>
                    <a:srgbClr val="ffffff"/>
                  </a:solidFill>
                </a:uFill>
                <a:latin typeface="Calibri"/>
              </a:rPr>
              <a:t>Deuxième niveau</a:t>
            </a:r>
            <a:endParaRPr b="0" lang="fr-FR"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fr-FR" sz="2400" spc="-1" strike="noStrike">
                <a:solidFill>
                  <a:srgbClr val="000000"/>
                </a:solidFill>
                <a:uFill>
                  <a:solidFill>
                    <a:srgbClr val="ffffff"/>
                  </a:solidFill>
                </a:uFill>
                <a:latin typeface="Calibri"/>
              </a:rPr>
              <a:t>Troisième niveau</a:t>
            </a:r>
            <a:endParaRPr b="0" lang="fr-FR"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fr-FR" sz="2000" spc="-1" strike="noStrike">
                <a:solidFill>
                  <a:srgbClr val="000000"/>
                </a:solidFill>
                <a:uFill>
                  <a:solidFill>
                    <a:srgbClr val="ffffff"/>
                  </a:solidFill>
                </a:uFill>
                <a:latin typeface="Calibri"/>
              </a:rPr>
              <a:t>Quatrième niveau</a:t>
            </a:r>
            <a:endParaRPr b="0" lang="fr-FR"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fr-FR" sz="2000" spc="-1" strike="noStrike">
                <a:solidFill>
                  <a:srgbClr val="000000"/>
                </a:solidFill>
                <a:uFill>
                  <a:solidFill>
                    <a:srgbClr val="ffffff"/>
                  </a:solidFill>
                </a:uFill>
                <a:latin typeface="Calibri"/>
              </a:rPr>
              <a:t>Cinquième niveau</a:t>
            </a:r>
            <a:endParaRPr b="0" lang="fr-FR" sz="3200" spc="-1" strike="noStrike">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fld id="{1698BE2B-F45C-4A18-87DE-68DDC1002529}" type="datetime">
              <a:rPr b="0" lang="fr-FR" sz="1200" spc="-1" strike="noStrike">
                <a:solidFill>
                  <a:srgbClr val="8b8b8b"/>
                </a:solidFill>
                <a:uFill>
                  <a:solidFill>
                    <a:srgbClr val="ffffff"/>
                  </a:solidFill>
                </a:uFill>
                <a:latin typeface="Calibri"/>
              </a:rPr>
              <a:t>05/12/2018</a:t>
            </a:fld>
            <a:endParaRPr b="0" lang="fr-FR" sz="1400" spc="-1" strike="noStrike">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ECED35F3-58A2-47F1-AA92-A62A20E5B162}"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fr-FR" sz="4400" spc="-1" strike="noStrike">
                <a:solidFill>
                  <a:srgbClr val="000000"/>
                </a:solidFill>
                <a:uFill>
                  <a:solidFill>
                    <a:srgbClr val="ffffff"/>
                  </a:solidFill>
                </a:uFill>
                <a:latin typeface="Calibri"/>
              </a:rPr>
              <a:t>Modifiez le style du titre</a:t>
            </a:r>
            <a:endParaRPr b="0" lang="fr-FR" sz="4400" spc="-1" strike="noStrike">
              <a:solidFill>
                <a:srgbClr val="000000"/>
              </a:solidFill>
              <a:uFill>
                <a:solidFill>
                  <a:srgbClr val="ffffff"/>
                </a:solidFill>
              </a:uFill>
              <a:latin typeface="Calibri"/>
            </a:endParaRPr>
          </a:p>
        </p:txBody>
      </p:sp>
      <p:sp>
        <p:nvSpPr>
          <p:cNvPr id="79" name="PlaceHolder 2"/>
          <p:cNvSpPr>
            <a:spLocks noGrp="1"/>
          </p:cNvSpPr>
          <p:nvPr>
            <p:ph type="dt"/>
          </p:nvPr>
        </p:nvSpPr>
        <p:spPr>
          <a:xfrm>
            <a:off x="457200" y="6356520"/>
            <a:ext cx="2133360" cy="364680"/>
          </a:xfrm>
          <a:prstGeom prst="rect">
            <a:avLst/>
          </a:prstGeom>
        </p:spPr>
        <p:txBody>
          <a:bodyPr anchor="ctr"/>
          <a:p>
            <a:pPr>
              <a:lnSpc>
                <a:spcPct val="100000"/>
              </a:lnSpc>
            </a:pPr>
            <a:fld id="{0B4B5402-E8B3-40D4-B80A-F4518927688D}" type="datetime">
              <a:rPr b="0" lang="fr-FR" sz="1200" spc="-1" strike="noStrike">
                <a:solidFill>
                  <a:srgbClr val="8b8b8b"/>
                </a:solidFill>
                <a:uFill>
                  <a:solidFill>
                    <a:srgbClr val="ffffff"/>
                  </a:solidFill>
                </a:uFill>
                <a:latin typeface="Calibri"/>
              </a:rPr>
              <a:t>05/12/2018</a:t>
            </a:fld>
            <a:endParaRPr b="0" lang="fr-FR" sz="1400" spc="-1" strike="noStrike">
              <a:solidFill>
                <a:srgbClr val="000000"/>
              </a:solidFill>
              <a:uFill>
                <a:solidFill>
                  <a:srgbClr val="ffffff"/>
                </a:solidFill>
              </a:uFill>
              <a:latin typeface="Times New Roman"/>
            </a:endParaRPr>
          </a:p>
        </p:txBody>
      </p:sp>
      <p:sp>
        <p:nvSpPr>
          <p:cNvPr id="80" name="PlaceHolder 3"/>
          <p:cNvSpPr>
            <a:spLocks noGrp="1"/>
          </p:cNvSpPr>
          <p:nvPr>
            <p:ph type="ftr"/>
          </p:nvPr>
        </p:nvSpPr>
        <p:spPr>
          <a:xfrm>
            <a:off x="3124080" y="6356520"/>
            <a:ext cx="289512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81" name="PlaceHolder 4"/>
          <p:cNvSpPr>
            <a:spLocks noGrp="1"/>
          </p:cNvSpPr>
          <p:nvPr>
            <p:ph type="sldNum"/>
          </p:nvPr>
        </p:nvSpPr>
        <p:spPr>
          <a:xfrm>
            <a:off x="6553080" y="6356520"/>
            <a:ext cx="2133360" cy="364680"/>
          </a:xfrm>
          <a:prstGeom prst="rect">
            <a:avLst/>
          </a:prstGeom>
        </p:spPr>
        <p:txBody>
          <a:bodyPr anchor="ctr"/>
          <a:p>
            <a:pPr algn="r">
              <a:lnSpc>
                <a:spcPct val="100000"/>
              </a:lnSpc>
            </a:pPr>
            <a:fld id="{B41AF36D-04F3-427D-9AF1-1D4DD0E6BA0B}"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sp>
        <p:nvSpPr>
          <p:cNvPr id="82"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fr-FR" sz="3200" spc="-1" strike="noStrike">
                <a:solidFill>
                  <a:srgbClr val="000000"/>
                </a:solidFill>
                <a:uFill>
                  <a:solidFill>
                    <a:srgbClr val="ffffff"/>
                  </a:solidFill>
                </a:uFill>
                <a:latin typeface="Calibri"/>
              </a:rPr>
              <a:t>Cliquez pour éditer le format du plan de texte</a:t>
            </a:r>
            <a:endParaRPr b="0" lang="fr-FR"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fr-FR" sz="2400" spc="-1" strike="noStrike">
                <a:solidFill>
                  <a:srgbClr val="000000"/>
                </a:solidFill>
                <a:uFill>
                  <a:solidFill>
                    <a:srgbClr val="ffffff"/>
                  </a:solidFill>
                </a:uFill>
                <a:latin typeface="Calibri"/>
              </a:rPr>
              <a:t>Second niveau de plan</a:t>
            </a:r>
            <a:endParaRPr b="0" lang="fr-FR"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Troisième niveau de plan</a:t>
            </a:r>
            <a:endParaRPr b="0" lang="fr-FR"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fr-FR" sz="2000" spc="-1" strike="noStrike">
                <a:solidFill>
                  <a:srgbClr val="000000"/>
                </a:solidFill>
                <a:uFill>
                  <a:solidFill>
                    <a:srgbClr val="ffffff"/>
                  </a:solidFill>
                </a:uFill>
                <a:latin typeface="Calibri"/>
              </a:rPr>
              <a:t>Quatrième niveau de plan</a:t>
            </a:r>
            <a:endParaRPr b="0" lang="fr-FR"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Cinquième niveau de plan</a:t>
            </a:r>
            <a:endParaRPr b="0" lang="fr-FR"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Sixième niveau de plan</a:t>
            </a:r>
            <a:endParaRPr b="0" lang="fr-FR"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Septième niveau de plan</a:t>
            </a:r>
            <a:endParaRPr b="0" lang="fr-FR"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9.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9.tif"/><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wmf"/><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179640" y="2118960"/>
            <a:ext cx="4824000" cy="123732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Atelier résolution de problèmes</a:t>
            </a:r>
            <a:endParaRPr b="0" lang="fr-FR" sz="1800" spc="-1" strike="noStrike">
              <a:solidFill>
                <a:srgbClr val="000000"/>
              </a:solidFill>
              <a:uFill>
                <a:solidFill>
                  <a:srgbClr val="ffffff"/>
                </a:solidFill>
              </a:uFill>
              <a:latin typeface="Calibri"/>
            </a:endParaRPr>
          </a:p>
        </p:txBody>
      </p:sp>
      <p:sp>
        <p:nvSpPr>
          <p:cNvPr id="123" name="TextShape 2"/>
          <p:cNvSpPr txBox="1"/>
          <p:nvPr/>
        </p:nvSpPr>
        <p:spPr>
          <a:xfrm>
            <a:off x="1331640" y="5229360"/>
            <a:ext cx="6400440" cy="1273320"/>
          </a:xfrm>
          <a:prstGeom prst="rect">
            <a:avLst/>
          </a:prstGeom>
          <a:noFill/>
          <a:ln>
            <a:noFill/>
          </a:ln>
        </p:spPr>
        <p:txBody>
          <a:bodyPr/>
          <a:p>
            <a:pPr algn="ctr">
              <a:lnSpc>
                <a:spcPct val="100000"/>
              </a:lnSpc>
            </a:pPr>
            <a:r>
              <a:rPr b="0" lang="fr-FR" sz="3200" spc="-1" strike="noStrike">
                <a:solidFill>
                  <a:srgbClr val="8b8b8b"/>
                </a:solidFill>
                <a:uFill>
                  <a:solidFill>
                    <a:srgbClr val="ffffff"/>
                  </a:solidFill>
                </a:uFill>
                <a:latin typeface="Calibri"/>
              </a:rPr>
              <a:t>Animation 1</a:t>
            </a:r>
            <a:endParaRPr b="0" lang="fr-FR" sz="3200" spc="-1" strike="noStrike">
              <a:solidFill>
                <a:srgbClr val="000000"/>
              </a:solidFill>
              <a:uFill>
                <a:solidFill>
                  <a:srgbClr val="ffffff"/>
                </a:solidFill>
              </a:uFill>
              <a:latin typeface="Arial"/>
            </a:endParaRPr>
          </a:p>
          <a:p>
            <a:pPr algn="ctr">
              <a:lnSpc>
                <a:spcPct val="100000"/>
              </a:lnSpc>
            </a:pPr>
            <a:r>
              <a:rPr b="0" lang="fr-FR" sz="3200" spc="-1" strike="noStrike">
                <a:solidFill>
                  <a:srgbClr val="8b8b8b"/>
                </a:solidFill>
                <a:uFill>
                  <a:solidFill>
                    <a:srgbClr val="ffffff"/>
                  </a:solidFill>
                </a:uFill>
                <a:latin typeface="Calibri"/>
              </a:rPr>
              <a:t>5 décembre 2018</a:t>
            </a:r>
            <a:endParaRPr b="0" lang="fr-FR" sz="3200" spc="-1" strike="noStrike">
              <a:solidFill>
                <a:srgbClr val="000000"/>
              </a:solidFill>
              <a:uFill>
                <a:solidFill>
                  <a:srgbClr val="ffffff"/>
                </a:solidFill>
              </a:uFill>
              <a:latin typeface="Arial"/>
            </a:endParaRPr>
          </a:p>
          <a:p>
            <a:pPr algn="ctr">
              <a:lnSpc>
                <a:spcPct val="100000"/>
              </a:lnSpc>
            </a:pPr>
            <a:r>
              <a:rPr b="0" lang="fr-FR" sz="3200" spc="-1" strike="noStrike">
                <a:solidFill>
                  <a:srgbClr val="8b8b8b"/>
                </a:solidFill>
                <a:uFill>
                  <a:solidFill>
                    <a:srgbClr val="ffffff"/>
                  </a:solidFill>
                </a:uFill>
                <a:latin typeface="Calibri"/>
              </a:rPr>
              <a:t>Circonscription de Rochefort</a:t>
            </a:r>
            <a:endParaRPr b="0" lang="fr-FR" sz="3200" spc="-1" strike="noStrike">
              <a:solidFill>
                <a:srgbClr val="000000"/>
              </a:solidFill>
              <a:uFill>
                <a:solidFill>
                  <a:srgbClr val="ffffff"/>
                </a:solidFill>
              </a:uFill>
              <a:latin typeface="Arial"/>
            </a:endParaRPr>
          </a:p>
        </p:txBody>
      </p:sp>
      <p:pic>
        <p:nvPicPr>
          <p:cNvPr id="124" name="Picture 2" descr=""/>
          <p:cNvPicPr/>
          <p:nvPr/>
        </p:nvPicPr>
        <p:blipFill>
          <a:blip r:embed="rId1"/>
          <a:stretch/>
        </p:blipFill>
        <p:spPr>
          <a:xfrm>
            <a:off x="5220000" y="764640"/>
            <a:ext cx="3871800" cy="374400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Des points de vigilance…</a:t>
            </a:r>
            <a:r>
              <a:rPr b="0" lang="fr-FR" sz="4400" spc="-1" strike="noStrike">
                <a:solidFill>
                  <a:srgbClr val="000000"/>
                </a:solidFill>
                <a:uFill>
                  <a:solidFill>
                    <a:srgbClr val="ffffff"/>
                  </a:solidFill>
                </a:uFill>
                <a:latin typeface="Calibri"/>
              </a:rPr>
              <a:t>
</a:t>
            </a:r>
            <a:r>
              <a:rPr b="0" lang="fr-FR" sz="2200" spc="-1" strike="noStrike">
                <a:solidFill>
                  <a:srgbClr val="000000"/>
                </a:solidFill>
                <a:uFill>
                  <a:solidFill>
                    <a:srgbClr val="ffffff"/>
                  </a:solidFill>
                </a:uFill>
                <a:latin typeface="Calibri"/>
              </a:rPr>
              <a:t>d’après Catherine Houdement catherine.houdement@univ-rouen.fr </a:t>
            </a:r>
            <a:endParaRPr b="0" lang="fr-FR" sz="1800" spc="-1" strike="noStrike">
              <a:solidFill>
                <a:srgbClr val="000000"/>
              </a:solidFill>
              <a:uFill>
                <a:solidFill>
                  <a:srgbClr val="ffffff"/>
                </a:solidFill>
              </a:uFill>
              <a:latin typeface="Calibri"/>
            </a:endParaRPr>
          </a:p>
        </p:txBody>
      </p:sp>
      <p:sp>
        <p:nvSpPr>
          <p:cNvPr id="143" name="TextShape 2"/>
          <p:cNvSpPr txBox="1"/>
          <p:nvPr/>
        </p:nvSpPr>
        <p:spPr>
          <a:xfrm>
            <a:off x="457200" y="1600200"/>
            <a:ext cx="8229240" cy="4525560"/>
          </a:xfrm>
          <a:prstGeom prst="rect">
            <a:avLst/>
          </a:prstGeom>
          <a:noFill/>
          <a:ln>
            <a:noFill/>
          </a:ln>
        </p:spPr>
        <p:txBody>
          <a:bodyPr/>
          <a:p>
            <a:pPr>
              <a:lnSpc>
                <a:spcPct val="100000"/>
              </a:lnSpc>
            </a:pPr>
            <a:r>
              <a:rPr b="0" lang="fr-FR" sz="3200" spc="-1" strike="noStrike">
                <a:solidFill>
                  <a:srgbClr val="000000"/>
                </a:solidFill>
                <a:uFill>
                  <a:solidFill>
                    <a:srgbClr val="ffffff"/>
                  </a:solidFill>
                </a:uFill>
                <a:latin typeface="Calibri"/>
              </a:rPr>
              <a:t>LES MASSIFS DE TULIPES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Comment réussit-on ces problèmes?</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Il s’agit à chaque fois de calculer le nombre de tulipes dans un massif : </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a) un massif de fleurs, formé de 60 tulipes rouges et 15 tulipes jaunes ; </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b) un massif de 60 rangées de 15 tulipes ; </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c) un massif de 60 fleurs, formé de tulipes et de 15 jonquilles ; </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d) 60 tulipes disposées en 15 massifs réguliers.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Shape 1"/>
          <p:cNvSpPr txBox="1"/>
          <p:nvPr/>
        </p:nvSpPr>
        <p:spPr>
          <a:xfrm>
            <a:off x="395640" y="1231920"/>
            <a:ext cx="8229240" cy="4008240"/>
          </a:xfrm>
          <a:prstGeom prst="rect">
            <a:avLst/>
          </a:prstGeom>
          <a:noFill/>
          <a:ln>
            <a:noFill/>
          </a:ln>
        </p:spPr>
        <p:txBody>
          <a:bodyPr/>
          <a:p>
            <a:pPr>
              <a:lnSpc>
                <a:spcPct val="100000"/>
              </a:lnSpc>
            </a:pPr>
            <a:r>
              <a:rPr b="0" lang="fr-FR" sz="3200" spc="-1" strike="noStrike">
                <a:solidFill>
                  <a:srgbClr val="000000"/>
                </a:solidFill>
                <a:uFill>
                  <a:solidFill>
                    <a:srgbClr val="ffffff"/>
                  </a:solidFill>
                </a:uFill>
                <a:latin typeface="Calibri"/>
              </a:rPr>
              <a:t>La difficultés des mots inducteurs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1) Deux classes A et B. Dans la classe A il y a 19 élèves, ce qui fait 7 élèves de moins que dans la classe B. Combien d’élèves dans la classe B ?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2) Aujourd’hui Marie a 20 marrons. Elle a 12 marrons de plus qu’hier. Combien en avait elle hier?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pic>
        <p:nvPicPr>
          <p:cNvPr id="145" name="Picture 2" descr=""/>
          <p:cNvPicPr/>
          <p:nvPr/>
        </p:nvPicPr>
        <p:blipFill>
          <a:blip r:embed="rId1"/>
          <a:stretch/>
        </p:blipFill>
        <p:spPr>
          <a:xfrm>
            <a:off x="3492000" y="4463640"/>
            <a:ext cx="2353680" cy="2394000"/>
          </a:xfrm>
          <a:prstGeom prst="rect">
            <a:avLst/>
          </a:prstGeom>
          <a:ln>
            <a:noFill/>
          </a:ln>
        </p:spPr>
      </p:pic>
      <p:sp>
        <p:nvSpPr>
          <p:cNvPr id="146" name="CustomShape 2"/>
          <p:cNvSpPr/>
          <p:nvPr/>
        </p:nvSpPr>
        <p:spPr>
          <a:xfrm>
            <a:off x="611640" y="290880"/>
            <a:ext cx="8229240" cy="913320"/>
          </a:xfrm>
          <a:prstGeom prst="rect">
            <a:avLst/>
          </a:prstGeom>
          <a:noFill/>
          <a:ln>
            <a:noFill/>
          </a:ln>
        </p:spPr>
        <p:style>
          <a:lnRef idx="0"/>
          <a:fillRef idx="0"/>
          <a:effectRef idx="0"/>
          <a:fontRef idx="minor"/>
        </p:style>
        <p:txBody>
          <a:bodyPr anchor="ctr"/>
          <a:p>
            <a:pPr algn="ctr">
              <a:lnSpc>
                <a:spcPct val="100000"/>
              </a:lnSpc>
            </a:pPr>
            <a:r>
              <a:rPr b="0" lang="fr-FR" sz="3600" spc="-1" strike="noStrike">
                <a:solidFill>
                  <a:srgbClr val="000000"/>
                </a:solidFill>
                <a:uFill>
                  <a:solidFill>
                    <a:srgbClr val="ffffff"/>
                  </a:solidFill>
                </a:uFill>
                <a:latin typeface="Calibri"/>
              </a:rPr>
              <a:t>Des points de vigilance… connus</a:t>
            </a:r>
            <a:r>
              <a:rPr b="0" lang="fr-FR" sz="3600" spc="-1" strike="noStrike">
                <a:solidFill>
                  <a:srgbClr val="000000"/>
                </a:solidFill>
                <a:uFill>
                  <a:solidFill>
                    <a:srgbClr val="ffffff"/>
                  </a:solidFill>
                </a:uFill>
                <a:latin typeface="Calibri"/>
              </a:rPr>
              <a:t>
</a:t>
            </a:r>
            <a:r>
              <a:rPr b="0" lang="fr-FR" sz="1800" spc="-1" strike="noStrike">
                <a:solidFill>
                  <a:srgbClr val="000000"/>
                </a:solidFill>
                <a:uFill>
                  <a:solidFill>
                    <a:srgbClr val="ffffff"/>
                  </a:solidFill>
                </a:uFill>
                <a:latin typeface="Calibri"/>
              </a:rPr>
              <a:t>d’après Catherine Houdement catherine.houdement@univ-rouen.fr </a:t>
            </a:r>
            <a:endParaRPr b="0" lang="fr-FR" sz="4400" spc="-1" strike="noStrike">
              <a:solidFill>
                <a:srgbClr val="000000"/>
              </a:solidFill>
              <a:uFill>
                <a:solidFill>
                  <a:srgbClr val="ffffff"/>
                </a:solidFill>
              </a:uFill>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179640" y="980640"/>
            <a:ext cx="407808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Que faut-il donc faire?</a:t>
            </a:r>
            <a:endParaRPr b="0" lang="fr-FR" sz="1800" spc="-1" strike="noStrike">
              <a:solidFill>
                <a:srgbClr val="000000"/>
              </a:solidFill>
              <a:uFill>
                <a:solidFill>
                  <a:srgbClr val="ffffff"/>
                </a:solidFill>
              </a:uFill>
              <a:latin typeface="Calibri"/>
            </a:endParaRPr>
          </a:p>
        </p:txBody>
      </p:sp>
      <p:sp>
        <p:nvSpPr>
          <p:cNvPr id="148" name="TextShape 2"/>
          <p:cNvSpPr txBox="1"/>
          <p:nvPr/>
        </p:nvSpPr>
        <p:spPr>
          <a:xfrm>
            <a:off x="179640" y="2925000"/>
            <a:ext cx="8712720" cy="3661560"/>
          </a:xfrm>
          <a:prstGeom prst="rect">
            <a:avLst/>
          </a:prstGeom>
          <a:noFill/>
          <a:ln>
            <a:noFill/>
          </a:ln>
        </p:spPr>
        <p:txBody>
          <a:bodyPr/>
          <a:p>
            <a:pPr algn="ctr">
              <a:lnSpc>
                <a:spcPct val="100000"/>
              </a:lnSpc>
            </a:pPr>
            <a:r>
              <a:rPr b="0" lang="fr-FR" sz="3200" spc="-1" strike="noStrike" u="sng">
                <a:solidFill>
                  <a:srgbClr val="000000"/>
                </a:solidFill>
                <a:uFill>
                  <a:solidFill>
                    <a:srgbClr val="ffffff"/>
                  </a:solidFill>
                </a:uFill>
                <a:latin typeface="Calibri"/>
              </a:rPr>
              <a:t>Atelier 1: </a:t>
            </a:r>
            <a:endParaRPr b="0" lang="fr-FR" sz="3200" spc="-1" strike="noStrike">
              <a:solidFill>
                <a:srgbClr val="000000"/>
              </a:solidFill>
              <a:uFill>
                <a:solidFill>
                  <a:srgbClr val="ffffff"/>
                </a:solidFill>
              </a:uFill>
              <a:latin typeface="Calibri"/>
            </a:endParaRPr>
          </a:p>
          <a:p>
            <a:pPr algn="ctr">
              <a:lnSpc>
                <a:spcPct val="100000"/>
              </a:lnSpc>
            </a:pPr>
            <a:r>
              <a:rPr b="0" lang="fr-FR" sz="3200" spc="-1" strike="noStrike">
                <a:solidFill>
                  <a:srgbClr val="000000"/>
                </a:solidFill>
                <a:uFill>
                  <a:solidFill>
                    <a:srgbClr val="ffffff"/>
                  </a:solidFill>
                </a:uFill>
                <a:latin typeface="Calibri"/>
              </a:rPr>
              <a:t>Comment aider les élèves?</a:t>
            </a:r>
            <a:endParaRPr b="0" lang="fr-FR" sz="3200" spc="-1" strike="noStrike">
              <a:solidFill>
                <a:srgbClr val="000000"/>
              </a:solidFill>
              <a:uFill>
                <a:solidFill>
                  <a:srgbClr val="ffffff"/>
                </a:solidFill>
              </a:uFill>
              <a:latin typeface="Calibri"/>
            </a:endParaRPr>
          </a:p>
          <a:p>
            <a:pPr algn="ctr">
              <a:lnSpc>
                <a:spcPct val="100000"/>
              </a:lnSpc>
            </a:pPr>
            <a:endParaRPr b="0" lang="fr-FR" sz="3200" spc="-1" strike="noStrike">
              <a:solidFill>
                <a:srgbClr val="000000"/>
              </a:solidFill>
              <a:uFill>
                <a:solidFill>
                  <a:srgbClr val="ffffff"/>
                </a:solidFill>
              </a:uFill>
              <a:latin typeface="Calibri"/>
            </a:endParaRPr>
          </a:p>
          <a:p>
            <a:pPr>
              <a:lnSpc>
                <a:spcPct val="100000"/>
              </a:lnSpc>
            </a:pPr>
            <a:r>
              <a:rPr b="1" lang="fr-FR" sz="3200" spc="-1" strike="noStrike">
                <a:solidFill>
                  <a:srgbClr val="000000"/>
                </a:solidFill>
                <a:uFill>
                  <a:solidFill>
                    <a:srgbClr val="ffffff"/>
                  </a:solidFill>
                </a:uFill>
                <a:latin typeface="Calibri"/>
              </a:rPr>
              <a:t>Analyse de pages de manuels:</a:t>
            </a:r>
            <a:endParaRPr b="0" lang="fr-FR" sz="3200" spc="-1" strike="noStrike">
              <a:solidFill>
                <a:srgbClr val="000000"/>
              </a:solidFill>
              <a:uFill>
                <a:solidFill>
                  <a:srgbClr val="ffffff"/>
                </a:solidFill>
              </a:uFill>
              <a:latin typeface="Calibri"/>
            </a:endParaRPr>
          </a:p>
          <a:p>
            <a:pPr>
              <a:lnSpc>
                <a:spcPct val="100000"/>
              </a:lnSpc>
            </a:pPr>
            <a:r>
              <a:rPr b="0" lang="fr-FR" sz="2800" spc="-1" strike="noStrike">
                <a:solidFill>
                  <a:srgbClr val="000000"/>
                </a:solidFill>
                <a:uFill>
                  <a:solidFill>
                    <a:srgbClr val="ffffff"/>
                  </a:solidFill>
                </a:uFill>
                <a:latin typeface="Calibri"/>
              </a:rPr>
              <a:t>Les propositions d’activités des manuels permettent-elles aux élèves de parvenir au résultat que vous attendez?</a:t>
            </a:r>
            <a:endParaRPr b="0" lang="fr-FR" sz="3200" spc="-1" strike="noStrike">
              <a:solidFill>
                <a:srgbClr val="000000"/>
              </a:solidFill>
              <a:uFill>
                <a:solidFill>
                  <a:srgbClr val="ffffff"/>
                </a:solidFill>
              </a:uFill>
              <a:latin typeface="Calibri"/>
            </a:endParaRPr>
          </a:p>
        </p:txBody>
      </p:sp>
      <p:pic>
        <p:nvPicPr>
          <p:cNvPr id="149" name="Picture 2" descr=""/>
          <p:cNvPicPr/>
          <p:nvPr/>
        </p:nvPicPr>
        <p:blipFill>
          <a:blip r:embed="rId1"/>
          <a:stretch/>
        </p:blipFill>
        <p:spPr>
          <a:xfrm>
            <a:off x="4535640" y="0"/>
            <a:ext cx="4608000" cy="270864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395640" y="270900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Première synthèse</a:t>
            </a:r>
            <a:endParaRPr b="0" lang="fr-FR" sz="1800" spc="-1" strike="noStrike">
              <a:solidFill>
                <a:srgbClr val="000000"/>
              </a:solidFill>
              <a:uFill>
                <a:solidFill>
                  <a:srgbClr val="ffffff"/>
                </a:solidFill>
              </a:uFill>
              <a:latin typeface="Calibri"/>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txBox="1"/>
          <p:nvPr/>
        </p:nvSpPr>
        <p:spPr>
          <a:xfrm>
            <a:off x="457200" y="274680"/>
            <a:ext cx="8383320" cy="777600"/>
          </a:xfrm>
          <a:prstGeom prst="rect">
            <a:avLst/>
          </a:prstGeom>
          <a:noFill/>
          <a:ln>
            <a:noFill/>
          </a:ln>
        </p:spPr>
        <p:txBody>
          <a:bodyPr anchor="ctr"/>
          <a:p>
            <a:pPr algn="ctr">
              <a:lnSpc>
                <a:spcPct val="100000"/>
              </a:lnSpc>
            </a:pPr>
            <a:r>
              <a:rPr b="0" lang="fr-FR" sz="3600" spc="-1" strike="noStrike">
                <a:solidFill>
                  <a:srgbClr val="000000"/>
                </a:solidFill>
                <a:uFill>
                  <a:solidFill>
                    <a:srgbClr val="ffffff"/>
                  </a:solidFill>
                </a:uFill>
                <a:latin typeface="Calibri"/>
              </a:rPr>
              <a:t>Comment aider les élèves? </a:t>
            </a:r>
            <a:r>
              <a:rPr b="0" lang="fr-FR" sz="2200" spc="-1" strike="noStrike">
                <a:solidFill>
                  <a:srgbClr val="000000"/>
                </a:solidFill>
                <a:uFill>
                  <a:solidFill>
                    <a:srgbClr val="ffffff"/>
                  </a:solidFill>
                </a:uFill>
                <a:latin typeface="Calibri"/>
              </a:rPr>
              <a:t>d’après Catherine Houdement </a:t>
            </a:r>
            <a:endParaRPr b="0" lang="fr-FR" sz="1800" spc="-1" strike="noStrike">
              <a:solidFill>
                <a:srgbClr val="000000"/>
              </a:solidFill>
              <a:uFill>
                <a:solidFill>
                  <a:srgbClr val="ffffff"/>
                </a:solidFill>
              </a:uFill>
              <a:latin typeface="Calibri"/>
            </a:endParaRPr>
          </a:p>
        </p:txBody>
      </p:sp>
      <p:sp>
        <p:nvSpPr>
          <p:cNvPr id="152" name="TextShape 2"/>
          <p:cNvSpPr txBox="1"/>
          <p:nvPr/>
        </p:nvSpPr>
        <p:spPr>
          <a:xfrm>
            <a:off x="251640" y="1124640"/>
            <a:ext cx="5904360" cy="5472360"/>
          </a:xfrm>
          <a:prstGeom prst="rect">
            <a:avLst/>
          </a:prstGeom>
          <a:noFill/>
          <a:ln>
            <a:noFill/>
          </a:ln>
        </p:spPr>
        <p:txBody>
          <a:bodyPr/>
          <a:p>
            <a:pPr algn="ctr">
              <a:lnSpc>
                <a:spcPct val="100000"/>
              </a:lnSpc>
            </a:pPr>
            <a:r>
              <a:rPr b="0" lang="fr-FR" sz="3200" spc="-1" strike="noStrike">
                <a:solidFill>
                  <a:srgbClr val="000000"/>
                </a:solidFill>
                <a:uFill>
                  <a:solidFill>
                    <a:srgbClr val="ffffff"/>
                  </a:solidFill>
                </a:uFill>
                <a:latin typeface="Calibri"/>
              </a:rPr>
              <a:t>Des tâches à questionner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Souligner les informations utiles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Barrer les informations inutiles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Etc….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Elles ne permettent pas d’améliorer la résolution de problèmes </a:t>
            </a:r>
            <a:endParaRPr b="0" lang="fr-FR" sz="3200" spc="-1" strike="noStrike">
              <a:solidFill>
                <a:srgbClr val="000000"/>
              </a:solidFill>
              <a:uFill>
                <a:solidFill>
                  <a:srgbClr val="ffffff"/>
                </a:solidFill>
              </a:uFill>
              <a:latin typeface="Calibri"/>
            </a:endParaRPr>
          </a:p>
          <a:p>
            <a:pPr algn="just">
              <a:lnSpc>
                <a:spcPct val="100000"/>
              </a:lnSpc>
            </a:pP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Elles supposent qu’il existe une aptitude générale à la résolution de problèmes, indépendante des connaissances notionnelles </a:t>
            </a:r>
            <a:endParaRPr b="0" lang="fr-FR" sz="3200" spc="-1" strike="noStrike">
              <a:solidFill>
                <a:srgbClr val="000000"/>
              </a:solidFill>
              <a:uFill>
                <a:solidFill>
                  <a:srgbClr val="ffffff"/>
                </a:solidFill>
              </a:uFill>
              <a:latin typeface="Calibri"/>
            </a:endParaRPr>
          </a:p>
          <a:p>
            <a:pPr algn="just">
              <a:lnSpc>
                <a:spcPct val="100000"/>
              </a:lnSpc>
            </a:pP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Quand on les analyse, ce sont des tâches qui ne peuvent pas être faites </a:t>
            </a:r>
            <a:r>
              <a:rPr b="0" lang="fr-FR" sz="3200" spc="-1" strike="noStrike" u="sng">
                <a:solidFill>
                  <a:srgbClr val="000000"/>
                </a:solidFill>
                <a:uFill>
                  <a:solidFill>
                    <a:srgbClr val="ffffff"/>
                  </a:solidFill>
                </a:uFill>
                <a:latin typeface="Calibri"/>
              </a:rPr>
              <a:t>sans résoudre le problème</a:t>
            </a:r>
            <a:r>
              <a:rPr b="0" lang="fr-FR" sz="3200" spc="-1" strike="noStrike">
                <a:solidFill>
                  <a:srgbClr val="000000"/>
                </a:solidFill>
                <a:uFill>
                  <a:solidFill>
                    <a:srgbClr val="ffffff"/>
                  </a:solidFill>
                </a:uFill>
                <a:latin typeface="Calibri"/>
              </a:rPr>
              <a:t>, elles sont parties prenantes de la résolution, elles ne sont pas antérieures, ce que confirment les travaux de psychologie cognitive.</a:t>
            </a:r>
            <a:endParaRPr b="0" lang="fr-FR" sz="3200" spc="-1" strike="noStrike">
              <a:solidFill>
                <a:srgbClr val="000000"/>
              </a:solidFill>
              <a:uFill>
                <a:solidFill>
                  <a:srgbClr val="ffffff"/>
                </a:solidFill>
              </a:uFill>
              <a:latin typeface="Calibri"/>
            </a:endParaRPr>
          </a:p>
        </p:txBody>
      </p:sp>
      <p:pic>
        <p:nvPicPr>
          <p:cNvPr id="153" name="Picture 2" descr=""/>
          <p:cNvPicPr/>
          <p:nvPr/>
        </p:nvPicPr>
        <p:blipFill>
          <a:blip r:embed="rId1"/>
          <a:stretch/>
        </p:blipFill>
        <p:spPr>
          <a:xfrm>
            <a:off x="6228360" y="1114920"/>
            <a:ext cx="2826360" cy="4265280"/>
          </a:xfrm>
          <a:prstGeom prst="rect">
            <a:avLst/>
          </a:prstGeom>
          <a:ln>
            <a:noFill/>
          </a:ln>
        </p:spPr>
      </p:pic>
      <p:sp>
        <p:nvSpPr>
          <p:cNvPr id="154" name="CustomShape 3"/>
          <p:cNvSpPr/>
          <p:nvPr/>
        </p:nvSpPr>
        <p:spPr>
          <a:xfrm>
            <a:off x="6468840" y="5380560"/>
            <a:ext cx="2371680" cy="942840"/>
          </a:xfrm>
          <a:prstGeom prst="rect">
            <a:avLst/>
          </a:prstGeom>
          <a:noFill/>
          <a:ln>
            <a:noFill/>
          </a:ln>
        </p:spPr>
        <p:style>
          <a:lnRef idx="0"/>
          <a:fillRef idx="0"/>
          <a:effectRef idx="0"/>
          <a:fontRef idx="minor"/>
        </p:style>
        <p:txBody>
          <a:bodyPr lIns="90000" rIns="90000" tIns="45000" bIns="45000"/>
          <a:p>
            <a:pPr>
              <a:lnSpc>
                <a:spcPct val="100000"/>
              </a:lnSpc>
            </a:pPr>
            <a:r>
              <a:rPr b="0" lang="fr-FR" sz="1400" spc="-1" strike="noStrike">
                <a:solidFill>
                  <a:srgbClr val="000000"/>
                </a:solidFill>
                <a:uFill>
                  <a:solidFill>
                    <a:srgbClr val="ffffff"/>
                  </a:solidFill>
                </a:uFill>
                <a:latin typeface="Calibri"/>
              </a:rPr>
              <a:t>Extrait de </a:t>
            </a:r>
            <a:r>
              <a:rPr b="0" i="1" lang="fr-FR" sz="1400" spc="-1" strike="noStrike">
                <a:solidFill>
                  <a:srgbClr val="000000"/>
                </a:solidFill>
                <a:uFill>
                  <a:solidFill>
                    <a:srgbClr val="ffffff"/>
                  </a:solidFill>
                </a:uFill>
                <a:latin typeface="Calibri"/>
              </a:rPr>
              <a:t>Myriade </a:t>
            </a:r>
            <a:endParaRPr b="0" lang="fr-FR" sz="1800" spc="-1" strike="noStrike">
              <a:solidFill>
                <a:srgbClr val="000000"/>
              </a:solidFill>
              <a:uFill>
                <a:solidFill>
                  <a:srgbClr val="ffffff"/>
                </a:solidFill>
              </a:uFill>
              <a:latin typeface="Arial"/>
            </a:endParaRPr>
          </a:p>
          <a:p>
            <a:pPr>
              <a:lnSpc>
                <a:spcPct val="100000"/>
              </a:lnSpc>
            </a:pPr>
            <a:r>
              <a:rPr b="0" i="1" lang="fr-FR" sz="1400" spc="-1" strike="noStrike">
                <a:solidFill>
                  <a:srgbClr val="000000"/>
                </a:solidFill>
                <a:uFill>
                  <a:solidFill>
                    <a:srgbClr val="ffffff"/>
                  </a:solidFill>
                </a:uFill>
                <a:latin typeface="Calibri"/>
              </a:rPr>
              <a:t>6eme </a:t>
            </a:r>
            <a:endParaRPr b="0" lang="fr-FR" sz="1800" spc="-1" strike="noStrike">
              <a:solidFill>
                <a:srgbClr val="000000"/>
              </a:solidFill>
              <a:uFill>
                <a:solidFill>
                  <a:srgbClr val="ffffff"/>
                </a:solidFill>
              </a:uFill>
              <a:latin typeface="Arial"/>
            </a:endParaRPr>
          </a:p>
          <a:p>
            <a:pPr>
              <a:lnSpc>
                <a:spcPct val="100000"/>
              </a:lnSpc>
            </a:pPr>
            <a:r>
              <a:rPr b="0" lang="fr-FR" sz="1400" spc="-1" strike="noStrike">
                <a:solidFill>
                  <a:srgbClr val="000000"/>
                </a:solidFill>
                <a:uFill>
                  <a:solidFill>
                    <a:srgbClr val="ffffff"/>
                  </a:solidFill>
                </a:uFill>
                <a:latin typeface="Calibri"/>
              </a:rPr>
              <a:t>2009, 2014 </a:t>
            </a:r>
            <a:endParaRPr b="0" lang="fr-FR" sz="1800" spc="-1" strike="noStrike">
              <a:solidFill>
                <a:srgbClr val="000000"/>
              </a:solidFill>
              <a:uFill>
                <a:solidFill>
                  <a:srgbClr val="ffffff"/>
                </a:solidFill>
              </a:uFill>
              <a:latin typeface="Arial"/>
            </a:endParaRPr>
          </a:p>
          <a:p>
            <a:pPr>
              <a:lnSpc>
                <a:spcPct val="100000"/>
              </a:lnSpc>
            </a:pPr>
            <a:r>
              <a:rPr b="0" lang="fr-FR" sz="1400" spc="-1" strike="noStrike">
                <a:solidFill>
                  <a:srgbClr val="000000"/>
                </a:solidFill>
                <a:uFill>
                  <a:solidFill>
                    <a:srgbClr val="ffffff"/>
                  </a:solidFill>
                </a:uFill>
                <a:latin typeface="Calibri"/>
              </a:rPr>
              <a:t>et 2016 p.241 </a:t>
            </a:r>
            <a:endParaRPr b="0" lang="fr-FR" sz="1800" spc="-1" strike="noStrike">
              <a:solidFill>
                <a:srgbClr val="000000"/>
              </a:solidFill>
              <a:uFill>
                <a:solidFill>
                  <a:srgbClr val="ffffff"/>
                </a:solidFill>
              </a:uFill>
              <a:latin typeface="Arial"/>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Deux processus cognitifs en jeu </a:t>
            </a:r>
            <a:r>
              <a:rPr b="0" lang="fr-FR" sz="4400" spc="-1" strike="noStrike">
                <a:solidFill>
                  <a:srgbClr val="000000"/>
                </a:solidFill>
                <a:uFill>
                  <a:solidFill>
                    <a:srgbClr val="ffffff"/>
                  </a:solidFill>
                </a:uFill>
                <a:latin typeface="Calibri"/>
              </a:rPr>
              <a:t>
</a:t>
            </a:r>
            <a:r>
              <a:rPr b="0" lang="fr-FR" sz="2700" spc="-1" strike="noStrike">
                <a:solidFill>
                  <a:srgbClr val="000000"/>
                </a:solidFill>
                <a:uFill>
                  <a:solidFill>
                    <a:srgbClr val="ffffff"/>
                  </a:solidFill>
                </a:uFill>
                <a:latin typeface="Calibri"/>
              </a:rPr>
              <a:t>Jean Julo 2002 </a:t>
            </a:r>
            <a:r>
              <a:rPr b="0" i="1" lang="fr-FR" sz="2700" spc="-1" strike="noStrike">
                <a:solidFill>
                  <a:srgbClr val="000000"/>
                </a:solidFill>
                <a:uFill>
                  <a:solidFill>
                    <a:srgbClr val="ffffff"/>
                  </a:solidFill>
                </a:uFill>
                <a:latin typeface="Calibri"/>
              </a:rPr>
              <a:t>Grand N </a:t>
            </a:r>
            <a:r>
              <a:rPr b="0" lang="fr-FR" sz="2700" spc="-1" strike="noStrike">
                <a:solidFill>
                  <a:srgbClr val="000000"/>
                </a:solidFill>
                <a:uFill>
                  <a:solidFill>
                    <a:srgbClr val="ffffff"/>
                  </a:solidFill>
                </a:uFill>
                <a:latin typeface="Calibri"/>
              </a:rPr>
              <a:t>n°69 </a:t>
            </a:r>
            <a:endParaRPr b="0" lang="fr-FR" sz="1800" spc="-1" strike="noStrike">
              <a:solidFill>
                <a:srgbClr val="000000"/>
              </a:solidFill>
              <a:uFill>
                <a:solidFill>
                  <a:srgbClr val="ffffff"/>
                </a:solidFill>
              </a:uFill>
              <a:latin typeface="Calibri"/>
            </a:endParaRPr>
          </a:p>
        </p:txBody>
      </p:sp>
      <p:sp>
        <p:nvSpPr>
          <p:cNvPr id="156" name="TextShape 2"/>
          <p:cNvSpPr txBox="1"/>
          <p:nvPr/>
        </p:nvSpPr>
        <p:spPr>
          <a:xfrm>
            <a:off x="323640" y="1600200"/>
            <a:ext cx="8568720" cy="4852800"/>
          </a:xfrm>
          <a:prstGeom prst="rect">
            <a:avLst/>
          </a:prstGeom>
          <a:noFill/>
          <a:ln>
            <a:noFill/>
          </a:ln>
        </p:spPr>
        <p:txBody>
          <a:bodyPr/>
          <a:p>
            <a:pPr>
              <a:lnSpc>
                <a:spcPct val="100000"/>
              </a:lnSpc>
            </a:pPr>
            <a:endParaRPr b="0" lang="fr-FR" sz="3200" spc="-1" strike="noStrike">
              <a:solidFill>
                <a:srgbClr val="000000"/>
              </a:solidFill>
              <a:uFill>
                <a:solidFill>
                  <a:srgbClr val="ffffff"/>
                </a:solidFill>
              </a:uFill>
              <a:latin typeface="Calibri"/>
            </a:endParaRPr>
          </a:p>
          <a:p>
            <a:pPr>
              <a:lnSpc>
                <a:spcPct val="100000"/>
              </a:lnSpc>
            </a:pPr>
            <a:r>
              <a:rPr b="0" lang="fr-FR" sz="3600" spc="-1" strike="noStrike">
                <a:solidFill>
                  <a:srgbClr val="000000"/>
                </a:solidFill>
                <a:uFill>
                  <a:solidFill>
                    <a:srgbClr val="ffffff"/>
                  </a:solidFill>
                </a:uFill>
                <a:latin typeface="Calibri"/>
              </a:rPr>
              <a:t>1-  </a:t>
            </a:r>
            <a:r>
              <a:rPr b="1" lang="fr-FR" sz="3600" spc="-1" strike="noStrike">
                <a:solidFill>
                  <a:srgbClr val="000000"/>
                </a:solidFill>
                <a:uFill>
                  <a:solidFill>
                    <a:srgbClr val="ffffff"/>
                  </a:solidFill>
                </a:uFill>
                <a:latin typeface="Calibri"/>
              </a:rPr>
              <a:t>Processus représentationnels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L’élève construit une représentation cognitive (mentale) du problème. </a:t>
            </a:r>
            <a:r>
              <a:rPr b="0" lang="fr-FR" sz="3200" spc="-1" strike="noStrike">
                <a:solidFill>
                  <a:srgbClr val="376092"/>
                </a:solidFill>
                <a:uFill>
                  <a:solidFill>
                    <a:srgbClr val="ffffff"/>
                  </a:solidFill>
                </a:uFill>
                <a:latin typeface="Calibri"/>
              </a:rPr>
              <a:t>Le problème peut lui évoquer un problème autre, déjà résolu.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r>
              <a:rPr b="1" lang="fr-FR" sz="3600" spc="-1" strike="noStrike">
                <a:solidFill>
                  <a:srgbClr val="000000"/>
                </a:solidFill>
                <a:uFill>
                  <a:solidFill>
                    <a:srgbClr val="ffffff"/>
                  </a:solidFill>
                </a:uFill>
                <a:latin typeface="Calibri"/>
              </a:rPr>
              <a:t>2- Processus opératoires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L’élève déclenche un traitement :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 inféré de sa mémoire s’il a reconnu d’une certaine façon le problème (</a:t>
            </a:r>
            <a:r>
              <a:rPr b="0" i="1" lang="fr-FR" sz="3200" spc="-1" strike="noStrike">
                <a:solidFill>
                  <a:srgbClr val="000000"/>
                </a:solidFill>
                <a:uFill>
                  <a:solidFill>
                    <a:srgbClr val="ffffff"/>
                  </a:solidFill>
                </a:uFill>
                <a:latin typeface="Calibri"/>
              </a:rPr>
              <a:t>les massifs de fleurs)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s’il ne reconnait pas le problème , il lui faut construire une nouvelle stratégie</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Attention : ces processus sont simultanés, ils interagissent ! C’est l’interaction de ces processus qui font réussir la résolution</a:t>
            </a:r>
            <a:r>
              <a:rPr b="1" lang="fr-FR" sz="3200" spc="-1" strike="noStrike">
                <a:solidFill>
                  <a:srgbClr val="000000"/>
                </a:solidFill>
                <a:uFill>
                  <a:solidFill>
                    <a:srgbClr val="ffffff"/>
                  </a:solidFill>
                </a:uFill>
                <a:latin typeface="Calibri"/>
              </a:rPr>
              <a:t>.</a:t>
            </a:r>
            <a:endParaRPr b="0" lang="fr-FR" sz="3200" spc="-1" strike="noStrike">
              <a:solidFill>
                <a:srgbClr val="000000"/>
              </a:solidFill>
              <a:uFill>
                <a:solidFill>
                  <a:srgbClr val="ffffff"/>
                </a:solidFill>
              </a:uFill>
              <a:latin typeface="Calibri"/>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179640" y="980640"/>
            <a:ext cx="407808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Que faut-il donc faire?</a:t>
            </a:r>
            <a:endParaRPr b="0" lang="fr-FR" sz="1800" spc="-1" strike="noStrike">
              <a:solidFill>
                <a:srgbClr val="000000"/>
              </a:solidFill>
              <a:uFill>
                <a:solidFill>
                  <a:srgbClr val="ffffff"/>
                </a:solidFill>
              </a:uFill>
              <a:latin typeface="Calibri"/>
            </a:endParaRPr>
          </a:p>
        </p:txBody>
      </p:sp>
      <p:sp>
        <p:nvSpPr>
          <p:cNvPr id="158" name="TextShape 2"/>
          <p:cNvSpPr txBox="1"/>
          <p:nvPr/>
        </p:nvSpPr>
        <p:spPr>
          <a:xfrm>
            <a:off x="467640" y="2925000"/>
            <a:ext cx="8229240" cy="3661560"/>
          </a:xfrm>
          <a:prstGeom prst="rect">
            <a:avLst/>
          </a:prstGeom>
          <a:noFill/>
          <a:ln>
            <a:noFill/>
          </a:ln>
        </p:spPr>
        <p:txBody>
          <a:bodyPr/>
          <a:p>
            <a:pPr algn="ctr">
              <a:lnSpc>
                <a:spcPct val="100000"/>
              </a:lnSpc>
            </a:pPr>
            <a:r>
              <a:rPr b="0" lang="fr-FR" sz="3200" spc="-1" strike="noStrike" u="sng">
                <a:solidFill>
                  <a:srgbClr val="000000"/>
                </a:solidFill>
                <a:uFill>
                  <a:solidFill>
                    <a:srgbClr val="ffffff"/>
                  </a:solidFill>
                </a:uFill>
                <a:latin typeface="Calibri"/>
              </a:rPr>
              <a:t>Atelier 2:</a:t>
            </a:r>
            <a:endParaRPr b="0" lang="fr-FR" sz="3200" spc="-1" strike="noStrike">
              <a:solidFill>
                <a:srgbClr val="000000"/>
              </a:solidFill>
              <a:uFill>
                <a:solidFill>
                  <a:srgbClr val="ffffff"/>
                </a:solidFill>
              </a:uFill>
              <a:latin typeface="Calibri"/>
            </a:endParaRPr>
          </a:p>
          <a:p>
            <a:pPr algn="ctr">
              <a:lnSpc>
                <a:spcPct val="100000"/>
              </a:lnSpc>
            </a:pPr>
            <a:r>
              <a:rPr b="0" lang="fr-FR" sz="3200" spc="-1" strike="noStrike">
                <a:solidFill>
                  <a:srgbClr val="000000"/>
                </a:solidFill>
                <a:uFill>
                  <a:solidFill>
                    <a:srgbClr val="ffffff"/>
                  </a:solidFill>
                </a:uFill>
                <a:latin typeface="Calibri"/>
              </a:rPr>
              <a:t>Tous les problèmes sont-ils équivalents?</a:t>
            </a:r>
            <a:endParaRPr b="0" lang="fr-FR" sz="3200" spc="-1" strike="noStrike">
              <a:solidFill>
                <a:srgbClr val="000000"/>
              </a:solidFill>
              <a:uFill>
                <a:solidFill>
                  <a:srgbClr val="ffffff"/>
                </a:solidFill>
              </a:uFill>
              <a:latin typeface="Calibri"/>
            </a:endParaRPr>
          </a:p>
          <a:p>
            <a:pPr algn="just">
              <a:lnSpc>
                <a:spcPct val="100000"/>
              </a:lnSpc>
            </a:pPr>
            <a:endParaRPr b="0" lang="fr-FR" sz="3200" spc="-1" strike="noStrike">
              <a:solidFill>
                <a:srgbClr val="000000"/>
              </a:solidFill>
              <a:uFill>
                <a:solidFill>
                  <a:srgbClr val="ffffff"/>
                </a:solidFill>
              </a:uFill>
              <a:latin typeface="Calibri"/>
            </a:endParaRPr>
          </a:p>
          <a:p>
            <a:pPr algn="just">
              <a:lnSpc>
                <a:spcPct val="100000"/>
              </a:lnSpc>
            </a:pPr>
            <a:r>
              <a:rPr b="1" lang="fr-FR" sz="3200" spc="-1" strike="noStrike">
                <a:solidFill>
                  <a:srgbClr val="000000"/>
                </a:solidFill>
                <a:uFill>
                  <a:solidFill>
                    <a:srgbClr val="ffffff"/>
                  </a:solidFill>
                </a:uFill>
                <a:latin typeface="Calibri"/>
              </a:rPr>
              <a:t>Analyse d’un corpus de problèmes:</a:t>
            </a: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Les problèmes peuvent-ils être classés?</a:t>
            </a: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Si oui, comment faire pour que les élèves construisent progressivement ce classement sur le cycle?</a:t>
            </a:r>
            <a:endParaRPr b="0" lang="fr-FR" sz="3200" spc="-1" strike="noStrike">
              <a:solidFill>
                <a:srgbClr val="000000"/>
              </a:solidFill>
              <a:uFill>
                <a:solidFill>
                  <a:srgbClr val="ffffff"/>
                </a:solidFill>
              </a:uFill>
              <a:latin typeface="Calibri"/>
            </a:endParaRPr>
          </a:p>
        </p:txBody>
      </p:sp>
      <p:pic>
        <p:nvPicPr>
          <p:cNvPr id="159" name="Picture 2" descr=""/>
          <p:cNvPicPr/>
          <p:nvPr/>
        </p:nvPicPr>
        <p:blipFill>
          <a:blip r:embed="rId1"/>
          <a:stretch/>
        </p:blipFill>
        <p:spPr>
          <a:xfrm>
            <a:off x="4535640" y="0"/>
            <a:ext cx="4608000" cy="2708640"/>
          </a:xfrm>
          <a:prstGeom prst="rect">
            <a:avLst/>
          </a:prstGeom>
          <a:ln>
            <a:noFill/>
          </a:ln>
        </p:spPr>
      </p:pic>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395640" y="270900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Seconde synthèse</a:t>
            </a:r>
            <a:endParaRPr b="0" lang="fr-FR" sz="1800" spc="-1" strike="noStrike">
              <a:solidFill>
                <a:srgbClr val="000000"/>
              </a:solidFill>
              <a:uFill>
                <a:solidFill>
                  <a:srgbClr val="ffffff"/>
                </a:solidFill>
              </a:uFill>
              <a:latin typeface="Calibri"/>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322200" y="220500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Peut-on organiser les problèmes?</a:t>
            </a:r>
            <a:r>
              <a:rPr b="0" lang="fr-FR" sz="4400" spc="-1" strike="noStrike">
                <a:solidFill>
                  <a:srgbClr val="000000"/>
                </a:solidFill>
                <a:uFill>
                  <a:solidFill>
                    <a:srgbClr val="ffffff"/>
                  </a:solidFill>
                </a:uFill>
                <a:latin typeface="Calibri"/>
              </a:rPr>
              <a:t>
</a:t>
            </a:r>
            <a:r>
              <a:rPr b="0" lang="fr-FR" sz="4400" spc="-1" strike="noStrike">
                <a:solidFill>
                  <a:srgbClr val="000000"/>
                </a:solidFill>
                <a:uFill>
                  <a:solidFill>
                    <a:srgbClr val="ffffff"/>
                  </a:solidFill>
                </a:uFill>
                <a:latin typeface="Calibri"/>
              </a:rPr>
              <a:t>Si oui, pour quoi faire?</a:t>
            </a:r>
            <a:endParaRPr b="0" lang="fr-FR" sz="1800" spc="-1" strike="noStrike">
              <a:solidFill>
                <a:srgbClr val="000000"/>
              </a:solidFill>
              <a:uFill>
                <a:solidFill>
                  <a:srgbClr val="ffffff"/>
                </a:solidFill>
              </a:uFill>
              <a:latin typeface="Calibri"/>
            </a:endParaRPr>
          </a:p>
        </p:txBody>
      </p:sp>
      <p:pic>
        <p:nvPicPr>
          <p:cNvPr id="162" name="Picture 2" descr=""/>
          <p:cNvPicPr/>
          <p:nvPr/>
        </p:nvPicPr>
        <p:blipFill>
          <a:blip r:embed="rId1"/>
          <a:stretch/>
        </p:blipFill>
        <p:spPr>
          <a:xfrm>
            <a:off x="2555640" y="3997440"/>
            <a:ext cx="3762000" cy="2571480"/>
          </a:xfrm>
          <a:prstGeom prst="rect">
            <a:avLst/>
          </a:prstGeom>
          <a:ln>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Deux grandes familles de problèmes</a:t>
            </a:r>
            <a:endParaRPr b="0" lang="fr-FR" sz="1800" spc="-1" strike="noStrike">
              <a:solidFill>
                <a:srgbClr val="000000"/>
              </a:solidFill>
              <a:uFill>
                <a:solidFill>
                  <a:srgbClr val="ffffff"/>
                </a:solidFill>
              </a:uFill>
              <a:latin typeface="Calibri"/>
            </a:endParaRPr>
          </a:p>
        </p:txBody>
      </p:sp>
      <p:sp>
        <p:nvSpPr>
          <p:cNvPr id="164" name="TextShape 2"/>
          <p:cNvSpPr txBox="1"/>
          <p:nvPr/>
        </p:nvSpPr>
        <p:spPr>
          <a:xfrm>
            <a:off x="457200" y="1412640"/>
            <a:ext cx="8434800" cy="5112360"/>
          </a:xfrm>
          <a:prstGeom prst="rect">
            <a:avLst/>
          </a:prstGeom>
          <a:noFill/>
          <a:ln>
            <a:noFill/>
          </a:ln>
        </p:spPr>
        <p:txBody>
          <a:bodyPr/>
          <a:p>
            <a:pPr marL="343080" indent="-342720">
              <a:lnSpc>
                <a:spcPct val="100000"/>
              </a:lnSpc>
              <a:buClr>
                <a:srgbClr val="00b050"/>
              </a:buClr>
              <a:buFont typeface="Arial"/>
              <a:buChar char="•"/>
            </a:pPr>
            <a:r>
              <a:rPr b="1" lang="fr-FR" sz="4600" spc="-1" strike="noStrike">
                <a:solidFill>
                  <a:srgbClr val="00b050"/>
                </a:solidFill>
                <a:uFill>
                  <a:solidFill>
                    <a:srgbClr val="ffffff"/>
                  </a:solidFill>
                </a:uFill>
                <a:latin typeface="Calibri"/>
              </a:rPr>
              <a:t>Les basiques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Ce sont les problèmes liés à une opération :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2 données trouver la 3ème, </a:t>
            </a:r>
            <a:r>
              <a:rPr b="1" lang="fr-FR" sz="3200" spc="-1" strike="noStrike">
                <a:solidFill>
                  <a:srgbClr val="000000"/>
                </a:solidFill>
                <a:uFill>
                  <a:solidFill>
                    <a:srgbClr val="ffffff"/>
                  </a:solidFill>
                </a:uFill>
                <a:latin typeface="Calibri"/>
              </a:rPr>
              <a:t>sans information superflue , avec syntaxe simple </a:t>
            </a:r>
            <a:r>
              <a:rPr b="0" lang="fr-FR" sz="32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=&gt; Outils théoriques qui les organisent : Vergnaud 1985, 1997 </a:t>
            </a:r>
            <a:endParaRPr b="0" lang="fr-FR" sz="3200" spc="-1" strike="noStrike">
              <a:solidFill>
                <a:srgbClr val="000000"/>
              </a:solidFill>
              <a:uFill>
                <a:solidFill>
                  <a:srgbClr val="ffffff"/>
                </a:solidFill>
              </a:uFill>
              <a:latin typeface="Calibri"/>
            </a:endParaRPr>
          </a:p>
          <a:p>
            <a:pPr>
              <a:lnSpc>
                <a:spcPct val="100000"/>
              </a:lnSpc>
            </a:pPr>
            <a:r>
              <a:rPr b="1" lang="fr-FR" sz="3200" spc="-1" strike="noStrike">
                <a:solidFill>
                  <a:srgbClr val="000000"/>
                </a:solidFill>
                <a:uFill>
                  <a:solidFill>
                    <a:srgbClr val="ffffff"/>
                  </a:solidFill>
                </a:uFill>
                <a:latin typeface="Calibri"/>
              </a:rPr>
              <a:t>un outil crucial pour les problèmes arithmétiques, pour l’enseignant.e</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On distingue:</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Les structures additives (champ conceptuel addition-soustraction ) </a:t>
            </a:r>
            <a:endParaRPr b="0" lang="fr-FR" sz="3200" spc="-1" strike="noStrike">
              <a:solidFill>
                <a:srgbClr val="000000"/>
              </a:solidFill>
              <a:uFill>
                <a:solidFill>
                  <a:srgbClr val="ffffff"/>
                </a:solidFill>
              </a:uFill>
              <a:latin typeface="Calibri"/>
            </a:endParaRPr>
          </a:p>
          <a:p>
            <a:pPr>
              <a:lnSpc>
                <a:spcPct val="100000"/>
              </a:lnSpc>
            </a:pPr>
            <a:r>
              <a:rPr b="1" lang="fr-FR" sz="3200" spc="-1" strike="noStrike">
                <a:solidFill>
                  <a:srgbClr val="000000"/>
                </a:solidFill>
                <a:uFill>
                  <a:solidFill>
                    <a:srgbClr val="ffffff"/>
                  </a:solidFill>
                </a:uFill>
                <a:latin typeface="Calibri"/>
              </a:rPr>
              <a:t>	</a:t>
            </a:r>
            <a:r>
              <a:rPr b="1" lang="fr-FR" sz="3200" spc="-1" strike="noStrike">
                <a:solidFill>
                  <a:srgbClr val="000000"/>
                </a:solidFill>
                <a:uFill>
                  <a:solidFill>
                    <a:srgbClr val="ffffff"/>
                  </a:solidFill>
                </a:uFill>
                <a:latin typeface="Calibri"/>
              </a:rPr>
              <a:t>ET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Les</a:t>
            </a:r>
            <a:r>
              <a:rPr b="1"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structures multiplicatives (champ conceptuel multiplication-division -proportionnalité)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00b050"/>
              </a:buClr>
              <a:buFont typeface="Arial"/>
              <a:buChar char="•"/>
            </a:pPr>
            <a:r>
              <a:rPr b="1" lang="fr-FR" sz="4600" spc="-1" strike="noStrike">
                <a:solidFill>
                  <a:srgbClr val="00b050"/>
                </a:solidFill>
                <a:uFill>
                  <a:solidFill>
                    <a:srgbClr val="ffffff"/>
                  </a:solidFill>
                </a:uFill>
                <a:latin typeface="Calibri"/>
              </a:rPr>
              <a:t>Les complexes</a:t>
            </a:r>
            <a:endParaRPr b="0" lang="fr-FR" sz="3200" spc="-1" strike="noStrike">
              <a:solidFill>
                <a:srgbClr val="000000"/>
              </a:solidFill>
              <a:uFill>
                <a:solidFill>
                  <a:srgbClr val="ffffff"/>
                </a:solidFill>
              </a:uFill>
              <a:latin typeface="Calibri"/>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457200" y="764640"/>
            <a:ext cx="8229240" cy="5361120"/>
          </a:xfrm>
          <a:prstGeom prst="rect">
            <a:avLst/>
          </a:prstGeom>
          <a:noFill/>
          <a:ln>
            <a:noFill/>
          </a:ln>
        </p:spPr>
        <p:txBody>
          <a:bodyPr/>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Qu’est-ce qui vous paraît fondamental, pour les élèves, dans l’apprentissage de la résolution de problème?</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5" name="Image 4" descr=""/>
          <p:cNvPicPr/>
          <p:nvPr/>
        </p:nvPicPr>
        <p:blipFill>
          <a:blip r:embed="rId1"/>
          <a:stretch/>
        </p:blipFill>
        <p:spPr>
          <a:xfrm>
            <a:off x="339120" y="0"/>
            <a:ext cx="8495280" cy="6857640"/>
          </a:xfrm>
          <a:prstGeom prst="rect">
            <a:avLst/>
          </a:prstGeom>
          <a:ln>
            <a:noFill/>
          </a:ln>
        </p:spPr>
      </p:pic>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Ce que font (ou doivent savoir faire) les élèves face aux problèmes</a:t>
            </a:r>
            <a:endParaRPr b="0" lang="fr-FR" sz="1800" spc="-1" strike="noStrike">
              <a:solidFill>
                <a:srgbClr val="000000"/>
              </a:solidFill>
              <a:uFill>
                <a:solidFill>
                  <a:srgbClr val="ffffff"/>
                </a:solidFill>
              </a:uFill>
              <a:latin typeface="Calibri"/>
            </a:endParaRPr>
          </a:p>
        </p:txBody>
      </p:sp>
      <p:sp>
        <p:nvSpPr>
          <p:cNvPr id="167" name="TextShape 2"/>
          <p:cNvSpPr txBox="1"/>
          <p:nvPr/>
        </p:nvSpPr>
        <p:spPr>
          <a:xfrm>
            <a:off x="457200" y="1600200"/>
            <a:ext cx="8229240" cy="4525560"/>
          </a:xfrm>
          <a:prstGeom prst="rect">
            <a:avLst/>
          </a:prstGeom>
          <a:noFill/>
          <a:ln>
            <a:noFill/>
          </a:ln>
        </p:spPr>
        <p:txBody>
          <a:bodyPr/>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Avec les </a:t>
            </a:r>
            <a:r>
              <a:rPr b="0" lang="fr-FR" sz="3200" spc="-1" strike="noStrike">
                <a:solidFill>
                  <a:srgbClr val="e46c0a"/>
                </a:solidFill>
                <a:uFill>
                  <a:solidFill>
                    <a:srgbClr val="ffffff"/>
                  </a:solidFill>
                </a:uFill>
                <a:latin typeface="Calibri"/>
              </a:rPr>
              <a:t>problèmes « basiques » </a:t>
            </a:r>
            <a:r>
              <a:rPr b="1" lang="fr-FR" sz="3200" spc="-1" strike="noStrike">
                <a:solidFill>
                  <a:srgbClr val="000000"/>
                </a:solidFill>
                <a:uFill>
                  <a:solidFill>
                    <a:srgbClr val="ffffff"/>
                  </a:solidFill>
                </a:uFill>
                <a:latin typeface="Calibri"/>
              </a:rPr>
              <a:t>:</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gn="ctr">
              <a:lnSpc>
                <a:spcPct val="100000"/>
              </a:lnSpc>
            </a:pPr>
            <a:r>
              <a:rPr b="1" lang="fr-FR" sz="3200" spc="-1" strike="noStrike">
                <a:solidFill>
                  <a:srgbClr val="000000"/>
                </a:solidFill>
                <a:uFill>
                  <a:solidFill>
                    <a:srgbClr val="ffffff"/>
                  </a:solidFill>
                </a:uFill>
                <a:latin typeface="Calibri"/>
              </a:rPr>
              <a:t> </a:t>
            </a:r>
            <a:r>
              <a:rPr b="1" lang="fr-FR" sz="4000" spc="-1" strike="noStrike">
                <a:solidFill>
                  <a:srgbClr val="000000"/>
                </a:solidFill>
                <a:uFill>
                  <a:solidFill>
                    <a:srgbClr val="ffffff"/>
                  </a:solidFill>
                </a:uFill>
                <a:latin typeface="Calibri"/>
              </a:rPr>
              <a:t>inférences et contrôles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pic>
        <p:nvPicPr>
          <p:cNvPr id="168" name="Picture 2" descr=""/>
          <p:cNvPicPr/>
          <p:nvPr/>
        </p:nvPicPr>
        <p:blipFill>
          <a:blip r:embed="rId1"/>
          <a:stretch/>
        </p:blipFill>
        <p:spPr>
          <a:xfrm>
            <a:off x="1835640" y="5085360"/>
            <a:ext cx="5238360" cy="1523520"/>
          </a:xfrm>
          <a:prstGeom prst="rect">
            <a:avLst/>
          </a:prstGeom>
          <a:ln>
            <a:noFill/>
          </a:ln>
        </p:spPr>
      </p:pic>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rPr>
              <a:t>Nature des inférences et contrôles</a:t>
            </a:r>
            <a:endParaRPr b="0" lang="fr-FR" sz="1800" spc="-1" strike="noStrike">
              <a:solidFill>
                <a:srgbClr val="000000"/>
              </a:solidFill>
              <a:uFill>
                <a:solidFill>
                  <a:srgbClr val="ffffff"/>
                </a:solidFill>
              </a:uFill>
              <a:latin typeface="Calibri"/>
            </a:endParaRPr>
          </a:p>
        </p:txBody>
      </p:sp>
      <p:sp>
        <p:nvSpPr>
          <p:cNvPr id="170"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1" lang="fr-FR" sz="3200" spc="-1" strike="noStrike">
                <a:solidFill>
                  <a:srgbClr val="000000"/>
                </a:solidFill>
                <a:uFill>
                  <a:solidFill>
                    <a:srgbClr val="ffffff"/>
                  </a:solidFill>
                </a:uFill>
                <a:latin typeface="Calibri"/>
              </a:rPr>
              <a:t>Inférence automatique de l’opération</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Contrôle </a:t>
            </a:r>
            <a:r>
              <a:rPr b="1" lang="fr-FR" sz="3200" spc="-1" strike="noStrike">
                <a:solidFill>
                  <a:srgbClr val="000000"/>
                </a:solidFill>
                <a:uFill>
                  <a:solidFill>
                    <a:srgbClr val="ffffff"/>
                  </a:solidFill>
                </a:uFill>
                <a:latin typeface="Calibri"/>
              </a:rPr>
              <a:t>pragmatique </a:t>
            </a:r>
            <a:r>
              <a:rPr b="0" lang="fr-FR" sz="3200" spc="-1" strike="noStrike">
                <a:solidFill>
                  <a:srgbClr val="000000"/>
                </a:solidFill>
                <a:uFill>
                  <a:solidFill>
                    <a:srgbClr val="ffffff"/>
                  </a:solidFill>
                </a:uFill>
                <a:latin typeface="Calibri"/>
              </a:rPr>
              <a:t>: calcul contrôlé par comparaison avec connaissance de la réalité évoquée, puis accepté ou rejeté ou re-questionné </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Inférence et contrôle </a:t>
            </a:r>
            <a:r>
              <a:rPr b="1" lang="fr-FR" sz="3200" spc="-1" strike="noStrike">
                <a:solidFill>
                  <a:srgbClr val="000000"/>
                </a:solidFill>
                <a:uFill>
                  <a:solidFill>
                    <a:srgbClr val="ffffff"/>
                  </a:solidFill>
                </a:uFill>
                <a:latin typeface="Calibri"/>
              </a:rPr>
              <a:t>sémantique </a:t>
            </a:r>
            <a:r>
              <a:rPr b="0" lang="fr-FR" sz="3200" spc="-1" strike="noStrike">
                <a:solidFill>
                  <a:srgbClr val="000000"/>
                </a:solidFill>
                <a:uFill>
                  <a:solidFill>
                    <a:srgbClr val="ffffff"/>
                  </a:solidFill>
                </a:uFill>
                <a:latin typeface="Calibri"/>
              </a:rPr>
              <a:t>: </a:t>
            </a:r>
            <a:r>
              <a:rPr b="0" i="1" lang="fr-FR" sz="3200" spc="-1" strike="noStrike">
                <a:solidFill>
                  <a:srgbClr val="000000"/>
                </a:solidFill>
                <a:uFill>
                  <a:solidFill>
                    <a:srgbClr val="ffffff"/>
                  </a:solidFill>
                </a:uFill>
                <a:latin typeface="Calibri"/>
              </a:rPr>
              <a:t>partager c’est une division ; fois c’est multiplier; si on fait une multiplication on va trouver plus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457200" y="274680"/>
            <a:ext cx="8229240" cy="77760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rPr>
              <a:t>Nature des inférences et contrôles</a:t>
            </a:r>
            <a:endParaRPr b="0" lang="fr-FR" sz="1800" spc="-1" strike="noStrike">
              <a:solidFill>
                <a:srgbClr val="000000"/>
              </a:solidFill>
              <a:uFill>
                <a:solidFill>
                  <a:srgbClr val="ffffff"/>
                </a:solidFill>
              </a:uFill>
              <a:latin typeface="Calibri"/>
            </a:endParaRPr>
          </a:p>
        </p:txBody>
      </p:sp>
      <p:sp>
        <p:nvSpPr>
          <p:cNvPr id="172" name="TextShape 2"/>
          <p:cNvSpPr txBox="1"/>
          <p:nvPr/>
        </p:nvSpPr>
        <p:spPr>
          <a:xfrm>
            <a:off x="457200" y="1196640"/>
            <a:ext cx="8229240" cy="5544360"/>
          </a:xfrm>
          <a:prstGeom prst="rect">
            <a:avLst/>
          </a:prstGeom>
          <a:noFill/>
          <a:ln>
            <a:noFill/>
          </a:ln>
        </p:spPr>
        <p:txBody>
          <a:bodyPr/>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Inférence et contrôle </a:t>
            </a:r>
            <a:r>
              <a:rPr b="1" lang="fr-FR" sz="3200" spc="-1" strike="noStrike">
                <a:solidFill>
                  <a:srgbClr val="000000"/>
                </a:solidFill>
                <a:uFill>
                  <a:solidFill>
                    <a:srgbClr val="ffffff"/>
                  </a:solidFill>
                </a:uFill>
                <a:latin typeface="Calibri"/>
              </a:rPr>
              <a:t>syntaxique </a:t>
            </a:r>
            <a:r>
              <a:rPr b="0" lang="fr-FR" sz="3200" spc="-1" strike="noStrike">
                <a:solidFill>
                  <a:srgbClr val="000000"/>
                </a:solidFill>
                <a:uFill>
                  <a:solidFill>
                    <a:srgbClr val="ffffff"/>
                  </a:solidFill>
                </a:uFill>
                <a:latin typeface="Calibri"/>
              </a:rPr>
              <a:t>: conversion en écriture à trou (pré-algébrique) ; voire transformation en écriture « directe »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 </a:t>
            </a:r>
            <a:r>
              <a:rPr b="0" i="1" lang="fr-FR" sz="3200" spc="-1" strike="noStrike">
                <a:solidFill>
                  <a:srgbClr val="000000"/>
                </a:solidFill>
                <a:uFill>
                  <a:solidFill>
                    <a:srgbClr val="ffffff"/>
                  </a:solidFill>
                </a:uFill>
                <a:latin typeface="Calibri"/>
              </a:rPr>
              <a:t>il faut faire 573 plus quelque chose égale 1260 » </a:t>
            </a:r>
            <a:endParaRPr b="0" lang="fr-FR" sz="3200" spc="-1" strike="noStrike">
              <a:solidFill>
                <a:srgbClr val="000000"/>
              </a:solidFill>
              <a:uFill>
                <a:solidFill>
                  <a:srgbClr val="ffffff"/>
                </a:solidFill>
              </a:uFill>
              <a:latin typeface="Calibri"/>
            </a:endParaRPr>
          </a:p>
          <a:p>
            <a:pPr algn="ctr">
              <a:lnSpc>
                <a:spcPct val="100000"/>
              </a:lnSpc>
            </a:pPr>
            <a:r>
              <a:rPr b="0" lang="fr-FR" sz="3200" spc="-1" strike="noStrike">
                <a:solidFill>
                  <a:srgbClr val="000000"/>
                </a:solidFill>
                <a:uFill>
                  <a:solidFill>
                    <a:srgbClr val="ffffff"/>
                  </a:solidFill>
                </a:uFill>
                <a:latin typeface="Calibri"/>
              </a:rPr>
              <a:t>Écriture de 573 + ? =1260 </a:t>
            </a:r>
            <a:endParaRPr b="0" lang="fr-FR" sz="3200" spc="-1" strike="noStrike">
              <a:solidFill>
                <a:srgbClr val="000000"/>
              </a:solidFill>
              <a:uFill>
                <a:solidFill>
                  <a:srgbClr val="ffffff"/>
                </a:solidFill>
              </a:uFill>
              <a:latin typeface="Calibri"/>
            </a:endParaRPr>
          </a:p>
          <a:p>
            <a:pPr algn="ctr">
              <a:lnSpc>
                <a:spcPct val="100000"/>
              </a:lnSpc>
            </a:pPr>
            <a:r>
              <a:rPr b="0" lang="fr-FR" sz="3200" spc="-1" strike="noStrike">
                <a:solidFill>
                  <a:srgbClr val="000000"/>
                </a:solidFill>
                <a:uFill>
                  <a:solidFill>
                    <a:srgbClr val="ffffff"/>
                  </a:solidFill>
                </a:uFill>
                <a:latin typeface="Calibri"/>
              </a:rPr>
              <a:t>ET </a:t>
            </a:r>
            <a:endParaRPr b="0" lang="fr-FR" sz="3200" spc="-1" strike="noStrike">
              <a:solidFill>
                <a:srgbClr val="000000"/>
              </a:solidFill>
              <a:uFill>
                <a:solidFill>
                  <a:srgbClr val="ffffff"/>
                </a:solidFill>
              </a:uFill>
              <a:latin typeface="Calibri"/>
            </a:endParaRPr>
          </a:p>
          <a:p>
            <a:pPr algn="ctr">
              <a:lnSpc>
                <a:spcPct val="100000"/>
              </a:lnSpc>
            </a:pPr>
            <a:r>
              <a:rPr b="0" lang="fr-FR" sz="3200" spc="-1" strike="noStrike">
                <a:solidFill>
                  <a:srgbClr val="000000"/>
                </a:solidFill>
                <a:uFill>
                  <a:solidFill>
                    <a:srgbClr val="ffffff"/>
                  </a:solidFill>
                </a:uFill>
                <a:latin typeface="Calibri"/>
              </a:rPr>
              <a:t>recherche par approximation </a:t>
            </a:r>
            <a:endParaRPr b="0" lang="fr-FR" sz="3200" spc="-1" strike="noStrike">
              <a:solidFill>
                <a:srgbClr val="000000"/>
              </a:solidFill>
              <a:uFill>
                <a:solidFill>
                  <a:srgbClr val="ffffff"/>
                </a:solidFill>
              </a:uFill>
              <a:latin typeface="Calibri"/>
            </a:endParaRPr>
          </a:p>
          <a:p>
            <a:pPr algn="ctr">
              <a:lnSpc>
                <a:spcPct val="100000"/>
              </a:lnSpc>
            </a:pPr>
            <a:r>
              <a:rPr b="0" lang="fr-FR" sz="3200" spc="-1" strike="noStrike">
                <a:solidFill>
                  <a:srgbClr val="000000"/>
                </a:solidFill>
                <a:uFill>
                  <a:solidFill>
                    <a:srgbClr val="ffffff"/>
                  </a:solidFill>
                </a:uFill>
                <a:latin typeface="Calibri"/>
              </a:rPr>
              <a:t>OU </a:t>
            </a:r>
            <a:endParaRPr b="0" lang="fr-FR" sz="3200" spc="-1" strike="noStrike">
              <a:solidFill>
                <a:srgbClr val="000000"/>
              </a:solidFill>
              <a:uFill>
                <a:solidFill>
                  <a:srgbClr val="ffffff"/>
                </a:solidFill>
              </a:uFill>
              <a:latin typeface="Calibri"/>
            </a:endParaRPr>
          </a:p>
          <a:p>
            <a:pPr algn="ctr">
              <a:lnSpc>
                <a:spcPct val="100000"/>
              </a:lnSpc>
            </a:pPr>
            <a:r>
              <a:rPr b="0" lang="fr-FR" sz="3200" spc="-1" strike="noStrike">
                <a:solidFill>
                  <a:srgbClr val="000000"/>
                </a:solidFill>
                <a:uFill>
                  <a:solidFill>
                    <a:srgbClr val="ffffff"/>
                  </a:solidFill>
                </a:uFill>
                <a:latin typeface="Calibri"/>
              </a:rPr>
              <a:t>conversion en 1260-573 et calcul </a:t>
            </a:r>
            <a:endParaRPr b="0" lang="fr-FR" sz="3200" spc="-1" strike="noStrike">
              <a:solidFill>
                <a:srgbClr val="000000"/>
              </a:solidFill>
              <a:uFill>
                <a:solidFill>
                  <a:srgbClr val="ffffff"/>
                </a:solidFill>
              </a:uFill>
              <a:latin typeface="Calibri"/>
            </a:endParaRPr>
          </a:p>
          <a:p>
            <a:pPr algn="ctr">
              <a:lnSpc>
                <a:spcPct val="100000"/>
              </a:lnSpc>
            </a:pPr>
            <a:endParaRPr b="0" lang="fr-FR" sz="3200" spc="-1" strike="noStrike">
              <a:solidFill>
                <a:srgbClr val="000000"/>
              </a:solidFill>
              <a:uFill>
                <a:solidFill>
                  <a:srgbClr val="ffffff"/>
                </a:solidFill>
              </a:uFill>
              <a:latin typeface="Calibri"/>
            </a:endParaRPr>
          </a:p>
          <a:p>
            <a:pPr algn="ctr">
              <a:lnSpc>
                <a:spcPct val="100000"/>
              </a:lnSpc>
            </a:pPr>
            <a:r>
              <a:rPr b="0" i="1" lang="fr-FR" sz="3200" spc="-1" strike="noStrike">
                <a:solidFill>
                  <a:srgbClr val="000000"/>
                </a:solidFill>
                <a:uFill>
                  <a:solidFill>
                    <a:srgbClr val="ffffff"/>
                  </a:solidFill>
                </a:uFill>
                <a:latin typeface="Calibri"/>
              </a:rPr>
              <a:t>Pour 1860 voitures en cartons de 6 , « j’ai essayé de faire 6 fois quelque chose </a:t>
            </a:r>
            <a:r>
              <a:rPr b="0" lang="fr-FR" sz="3200" spc="-1" strike="noStrike">
                <a:solidFill>
                  <a:srgbClr val="000000"/>
                </a:solidFill>
                <a:uFill>
                  <a:solidFill>
                    <a:srgbClr val="ffffff"/>
                  </a:solidFill>
                </a:uFill>
                <a:latin typeface="Calibri"/>
              </a:rPr>
              <a:t>….. » </a:t>
            </a:r>
            <a:endParaRPr b="0" lang="fr-FR" sz="3200" spc="-1" strike="noStrike">
              <a:solidFill>
                <a:srgbClr val="000000"/>
              </a:solidFill>
              <a:uFill>
                <a:solidFill>
                  <a:srgbClr val="ffffff"/>
                </a:solidFill>
              </a:uFill>
              <a:latin typeface="Calibri"/>
            </a:endParaRPr>
          </a:p>
          <a:p>
            <a:pPr algn="ctr">
              <a:lnSpc>
                <a:spcPct val="100000"/>
              </a:lnSpc>
            </a:pPr>
            <a:r>
              <a:rPr b="0" lang="fr-FR" sz="3200" spc="-1" strike="noStrike">
                <a:solidFill>
                  <a:srgbClr val="000000"/>
                </a:solidFill>
                <a:uFill>
                  <a:solidFill>
                    <a:srgbClr val="ffffff"/>
                  </a:solidFill>
                </a:uFill>
                <a:latin typeface="Calibri"/>
              </a:rPr>
              <a:t>Écriture de 6 x ? =1860 </a:t>
            </a:r>
            <a:endParaRPr b="0" lang="fr-FR" sz="3200" spc="-1" strike="noStrike">
              <a:solidFill>
                <a:srgbClr val="000000"/>
              </a:solidFill>
              <a:uFill>
                <a:solidFill>
                  <a:srgbClr val="ffffff"/>
                </a:solidFill>
              </a:uFill>
              <a:latin typeface="Calibri"/>
            </a:endParaRPr>
          </a:p>
          <a:p>
            <a:pPr algn="ctr">
              <a:lnSpc>
                <a:spcPct val="100000"/>
              </a:lnSpc>
            </a:pPr>
            <a:r>
              <a:rPr b="0" lang="fr-FR" sz="3200" spc="-1" strike="noStrike">
                <a:solidFill>
                  <a:srgbClr val="000000"/>
                </a:solidFill>
                <a:uFill>
                  <a:solidFill>
                    <a:srgbClr val="ffffff"/>
                  </a:solidFill>
                </a:uFill>
                <a:latin typeface="Calibri"/>
              </a:rPr>
              <a:t>ET </a:t>
            </a:r>
            <a:endParaRPr b="0" lang="fr-FR" sz="3200" spc="-1" strike="noStrike">
              <a:solidFill>
                <a:srgbClr val="000000"/>
              </a:solidFill>
              <a:uFill>
                <a:solidFill>
                  <a:srgbClr val="ffffff"/>
                </a:solidFill>
              </a:uFill>
              <a:latin typeface="Calibri"/>
            </a:endParaRPr>
          </a:p>
          <a:p>
            <a:pPr algn="ctr">
              <a:lnSpc>
                <a:spcPct val="100000"/>
              </a:lnSpc>
            </a:pPr>
            <a:r>
              <a:rPr b="0" lang="fr-FR" sz="3200" spc="-1" strike="noStrike">
                <a:solidFill>
                  <a:srgbClr val="000000"/>
                </a:solidFill>
                <a:uFill>
                  <a:solidFill>
                    <a:srgbClr val="ffffff"/>
                  </a:solidFill>
                </a:uFill>
                <a:latin typeface="Calibri"/>
              </a:rPr>
              <a:t>recherche par approximation </a:t>
            </a:r>
            <a:endParaRPr b="0" lang="fr-FR" sz="3200" spc="-1" strike="noStrike">
              <a:solidFill>
                <a:srgbClr val="000000"/>
              </a:solidFill>
              <a:uFill>
                <a:solidFill>
                  <a:srgbClr val="ffffff"/>
                </a:solidFill>
              </a:uFill>
              <a:latin typeface="Calibri"/>
            </a:endParaRPr>
          </a:p>
          <a:p>
            <a:pPr algn="ctr">
              <a:lnSpc>
                <a:spcPct val="100000"/>
              </a:lnSpc>
            </a:pPr>
            <a:r>
              <a:rPr b="0" lang="fr-FR" sz="3200" spc="-1" strike="noStrike">
                <a:solidFill>
                  <a:srgbClr val="000000"/>
                </a:solidFill>
                <a:uFill>
                  <a:solidFill>
                    <a:srgbClr val="ffffff"/>
                  </a:solidFill>
                </a:uFill>
                <a:latin typeface="Calibri"/>
              </a:rPr>
              <a:t>OU </a:t>
            </a:r>
            <a:endParaRPr b="0" lang="fr-FR" sz="3200" spc="-1" strike="noStrike">
              <a:solidFill>
                <a:srgbClr val="000000"/>
              </a:solidFill>
              <a:uFill>
                <a:solidFill>
                  <a:srgbClr val="ffffff"/>
                </a:solidFill>
              </a:uFill>
              <a:latin typeface="Calibri"/>
            </a:endParaRPr>
          </a:p>
          <a:p>
            <a:pPr algn="ctr">
              <a:lnSpc>
                <a:spcPct val="100000"/>
              </a:lnSpc>
            </a:pPr>
            <a:r>
              <a:rPr b="0" lang="fr-FR" sz="3200" spc="-1" strike="noStrike">
                <a:solidFill>
                  <a:srgbClr val="000000"/>
                </a:solidFill>
                <a:uFill>
                  <a:solidFill>
                    <a:srgbClr val="ffffff"/>
                  </a:solidFill>
                </a:uFill>
                <a:latin typeface="Calibri"/>
              </a:rPr>
              <a:t>conversion en 1860:6 </a:t>
            </a:r>
            <a:r>
              <a:rPr b="0" i="1" lang="fr-FR" sz="3200" spc="-1" strike="noStrike">
                <a:solidFill>
                  <a:srgbClr val="000000"/>
                </a:solidFill>
                <a:uFill>
                  <a:solidFill>
                    <a:srgbClr val="ffffff"/>
                  </a:solidFill>
                </a:uFill>
                <a:latin typeface="Calibri"/>
              </a:rPr>
              <a:t>et </a:t>
            </a:r>
            <a:r>
              <a:rPr b="0" lang="fr-FR" sz="3200" spc="-1" strike="noStrike">
                <a:solidFill>
                  <a:srgbClr val="000000"/>
                </a:solidFill>
                <a:uFill>
                  <a:solidFill>
                    <a:srgbClr val="ffffff"/>
                  </a:solidFill>
                </a:uFill>
                <a:latin typeface="Calibri"/>
              </a:rPr>
              <a:t>calcul </a:t>
            </a:r>
            <a:endParaRPr b="0" lang="fr-FR" sz="3200" spc="-1" strike="noStrike">
              <a:solidFill>
                <a:srgbClr val="000000"/>
              </a:solidFill>
              <a:uFill>
                <a:solidFill>
                  <a:srgbClr val="ffffff"/>
                </a:solidFill>
              </a:uFill>
              <a:latin typeface="Calibri"/>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Point intermédiaire n° 1</a:t>
            </a:r>
            <a:endParaRPr b="0" lang="fr-FR" sz="1800" spc="-1" strike="noStrike">
              <a:solidFill>
                <a:srgbClr val="000000"/>
              </a:solidFill>
              <a:uFill>
                <a:solidFill>
                  <a:srgbClr val="ffffff"/>
                </a:solidFill>
              </a:uFill>
              <a:latin typeface="Calibri"/>
            </a:endParaRPr>
          </a:p>
        </p:txBody>
      </p:sp>
      <p:sp>
        <p:nvSpPr>
          <p:cNvPr id="174" name="TextShape 2"/>
          <p:cNvSpPr txBox="1"/>
          <p:nvPr/>
        </p:nvSpPr>
        <p:spPr>
          <a:xfrm>
            <a:off x="457200" y="1600200"/>
            <a:ext cx="8434800" cy="4852800"/>
          </a:xfrm>
          <a:prstGeom prst="rect">
            <a:avLst/>
          </a:prstGeom>
          <a:noFill/>
          <a:ln>
            <a:noFill/>
          </a:ln>
        </p:spPr>
        <p:txBody>
          <a:bodyPr/>
          <a:p>
            <a:pPr marL="343080" indent="-342720">
              <a:lnSpc>
                <a:spcPct val="100000"/>
              </a:lnSpc>
              <a:buClr>
                <a:srgbClr val="000000"/>
              </a:buClr>
              <a:buFont typeface="Arial"/>
              <a:buChar char="•"/>
            </a:pPr>
            <a:r>
              <a:rPr b="0" lang="fr-FR" sz="2800" spc="-1" strike="noStrike">
                <a:solidFill>
                  <a:srgbClr val="000000"/>
                </a:solidFill>
                <a:uFill>
                  <a:solidFill>
                    <a:srgbClr val="ffffff"/>
                  </a:solidFill>
                </a:uFill>
                <a:latin typeface="Calibri"/>
              </a:rPr>
              <a:t>Les inférences sont des constructions mentales personnelles, à partir du problème, qui font avancer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2800" spc="-1" strike="noStrike">
                <a:solidFill>
                  <a:srgbClr val="000000"/>
                </a:solidFill>
                <a:uFill>
                  <a:solidFill>
                    <a:srgbClr val="ffffff"/>
                  </a:solidFill>
                </a:uFill>
                <a:latin typeface="Calibri"/>
              </a:rPr>
              <a:t>UN CONTRÔLE pragmatique ou sémantique N’EST PAS UNE CERTITUDE DE BONNE RÉPONSE : c’est une construction mentale qui fait partie du raisonnement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376092"/>
              </a:buClr>
              <a:buFont typeface="Arial"/>
              <a:buChar char="•"/>
            </a:pPr>
            <a:r>
              <a:rPr b="0" lang="fr-FR" sz="2800" spc="-1" strike="noStrike">
                <a:solidFill>
                  <a:srgbClr val="376092"/>
                </a:solidFill>
                <a:uFill>
                  <a:solidFill>
                    <a:srgbClr val="ffffff"/>
                  </a:solidFill>
                </a:uFill>
                <a:latin typeface="Calibri"/>
              </a:rPr>
              <a:t>LES INFERENCES syntaxiques sont à enseigner</a:t>
            </a:r>
            <a:r>
              <a:rPr b="0" lang="fr-FR" sz="2800" spc="-1" strike="noStrike">
                <a:solidFill>
                  <a:srgbClr val="000000"/>
                </a:solidFill>
                <a:uFill>
                  <a:solidFill>
                    <a:srgbClr val="ffffff"/>
                  </a:solidFill>
                </a:uFill>
                <a:latin typeface="Calibri"/>
              </a:rPr>
              <a:t>, spécifiquement et aussi en décroché de la résolution de problèmes. </a:t>
            </a:r>
            <a:endParaRPr b="0" lang="fr-FR" sz="3200" spc="-1" strike="noStrike">
              <a:solidFill>
                <a:srgbClr val="000000"/>
              </a:solidFill>
              <a:uFill>
                <a:solidFill>
                  <a:srgbClr val="ffffff"/>
                </a:solidFill>
              </a:uFill>
              <a:latin typeface="Calibri"/>
            </a:endParaRPr>
          </a:p>
        </p:txBody>
      </p:sp>
    </p:spTree>
  </p:cSld>
  <p:timing>
    <p:tnLst>
      <p:par>
        <p:cTn id="63" dur="indefinite" restart="never" nodeType="tmRoot">
          <p:childTnLst>
            <p:seq>
              <p:cTn id="64" dur="indefinite" nodeType="mainSeq">
                <p:childTnLst>
                  <p:par>
                    <p:cTn id="65" fill="hold">
                      <p:stCondLst>
                        <p:cond delay="indefinite"/>
                      </p:stCondLst>
                      <p:childTnLst>
                        <p:par>
                          <p:cTn id="66" fill="hold">
                            <p:stCondLst>
                              <p:cond delay="0"/>
                            </p:stCondLst>
                            <p:childTnLst>
                              <p:par>
                                <p:cTn id="67" nodeType="clickEffect" fill="hold" presetClass="entr" presetID="1">
                                  <p:stCondLst>
                                    <p:cond delay="0"/>
                                  </p:stCondLst>
                                  <p:childTnLst>
                                    <p:set>
                                      <p:cBhvr>
                                        <p:cTn id="68" dur="1" fill="hold">
                                          <p:stCondLst>
                                            <p:cond delay="0"/>
                                          </p:stCondLst>
                                        </p:cTn>
                                        <p:tgtEl>
                                          <p:spTgt spid="174">
                                            <p:txEl>
                                              <p:pRg st="0" end="10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1">
                                  <p:stCondLst>
                                    <p:cond delay="0"/>
                                  </p:stCondLst>
                                  <p:childTnLst>
                                    <p:set>
                                      <p:cBhvr>
                                        <p:cTn id="72" dur="1" fill="hold">
                                          <p:stCondLst>
                                            <p:cond delay="0"/>
                                          </p:stCondLst>
                                        </p:cTn>
                                        <p:tgtEl>
                                          <p:spTgt spid="174">
                                            <p:txEl>
                                              <p:pRg st="102" end="247"/>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1">
                                  <p:stCondLst>
                                    <p:cond delay="0"/>
                                  </p:stCondLst>
                                  <p:childTnLst>
                                    <p:set>
                                      <p:cBhvr>
                                        <p:cTn id="76" dur="1" fill="hold">
                                          <p:stCondLst>
                                            <p:cond delay="0"/>
                                          </p:stCondLst>
                                        </p:cTn>
                                        <p:tgtEl>
                                          <p:spTgt spid="174">
                                            <p:txEl>
                                              <p:pRg st="248" end="36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Ce que font (ou doivent savoir faire) les élèves face aux problèmes</a:t>
            </a:r>
            <a:endParaRPr b="0" lang="fr-FR" sz="1800" spc="-1" strike="noStrike">
              <a:solidFill>
                <a:srgbClr val="000000"/>
              </a:solidFill>
              <a:uFill>
                <a:solidFill>
                  <a:srgbClr val="ffffff"/>
                </a:solidFill>
              </a:uFill>
              <a:latin typeface="Calibri"/>
            </a:endParaRPr>
          </a:p>
        </p:txBody>
      </p:sp>
      <p:sp>
        <p:nvSpPr>
          <p:cNvPr id="176" name="TextShape 2"/>
          <p:cNvSpPr txBox="1"/>
          <p:nvPr/>
        </p:nvSpPr>
        <p:spPr>
          <a:xfrm>
            <a:off x="457200" y="1600200"/>
            <a:ext cx="8229240" cy="4525560"/>
          </a:xfrm>
          <a:prstGeom prst="rect">
            <a:avLst/>
          </a:prstGeom>
          <a:noFill/>
          <a:ln>
            <a:noFill/>
          </a:ln>
        </p:spPr>
        <p:txBody>
          <a:bodyPr/>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Avec les </a:t>
            </a:r>
            <a:r>
              <a:rPr b="0" lang="fr-FR" sz="3200" spc="-1" strike="noStrike">
                <a:solidFill>
                  <a:srgbClr val="e46c0a"/>
                </a:solidFill>
                <a:uFill>
                  <a:solidFill>
                    <a:srgbClr val="ffffff"/>
                  </a:solidFill>
                </a:uFill>
                <a:latin typeface="Calibri"/>
              </a:rPr>
              <a:t>problèmes « complexes » </a:t>
            </a:r>
            <a:r>
              <a:rPr b="0" lang="fr-FR" sz="3200" spc="-1" strike="noStrike">
                <a:solidFill>
                  <a:srgbClr val="000000"/>
                </a:solidFill>
                <a:uFill>
                  <a:solidFill>
                    <a:srgbClr val="ffffff"/>
                  </a:solidFill>
                </a:uFill>
                <a:latin typeface="Calibri"/>
              </a:rPr>
              <a:t>: </a:t>
            </a:r>
            <a:r>
              <a:rPr b="1" lang="fr-FR" sz="3200" spc="-1" strike="noStrike">
                <a:solidFill>
                  <a:srgbClr val="000000"/>
                </a:solidFill>
                <a:uFill>
                  <a:solidFill>
                    <a:srgbClr val="ffffff"/>
                  </a:solidFill>
                </a:uFill>
                <a:latin typeface="Calibri"/>
              </a:rPr>
              <a:t>construire des sous problèmes basiques calculables</a:t>
            </a:r>
            <a:r>
              <a:rPr b="0" lang="fr-FR" sz="3200" spc="-1" strike="noStrike">
                <a:solidFill>
                  <a:srgbClr val="000000"/>
                </a:solidFill>
                <a:uFill>
                  <a:solidFill>
                    <a:srgbClr val="ffffff"/>
                  </a:solidFill>
                </a:uFill>
                <a:latin typeface="Calibri"/>
              </a:rPr>
              <a:t>, </a:t>
            </a:r>
            <a:r>
              <a:rPr b="1" lang="fr-FR" sz="3200" spc="-1" strike="noStrike">
                <a:solidFill>
                  <a:srgbClr val="000000"/>
                </a:solidFill>
                <a:uFill>
                  <a:solidFill>
                    <a:srgbClr val="ffffff"/>
                  </a:solidFill>
                </a:uFill>
                <a:latin typeface="Calibri"/>
              </a:rPr>
              <a:t>qualifier les résultats (notamment intermédiaires)</a:t>
            </a:r>
            <a:endParaRPr b="0" lang="fr-FR" sz="3200" spc="-1" strike="noStrike">
              <a:solidFill>
                <a:srgbClr val="000000"/>
              </a:solidFill>
              <a:uFill>
                <a:solidFill>
                  <a:srgbClr val="ffffff"/>
                </a:solidFill>
              </a:uFill>
              <a:latin typeface="Calibri"/>
            </a:endParaRPr>
          </a:p>
        </p:txBody>
      </p:sp>
      <p:pic>
        <p:nvPicPr>
          <p:cNvPr id="177" name="Picture 2" descr=""/>
          <p:cNvPicPr/>
          <p:nvPr/>
        </p:nvPicPr>
        <p:blipFill>
          <a:blip r:embed="rId1"/>
          <a:stretch/>
        </p:blipFill>
        <p:spPr>
          <a:xfrm>
            <a:off x="5508000" y="3789000"/>
            <a:ext cx="2528280" cy="2932560"/>
          </a:xfrm>
          <a:prstGeom prst="rect">
            <a:avLst/>
          </a:prstGeom>
          <a:ln>
            <a:noFill/>
          </a:ln>
        </p:spPr>
      </p:pic>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Problème complexe: un exemple</a:t>
            </a:r>
            <a:endParaRPr b="0" lang="fr-FR" sz="1800" spc="-1" strike="noStrike">
              <a:solidFill>
                <a:srgbClr val="000000"/>
              </a:solidFill>
              <a:uFill>
                <a:solidFill>
                  <a:srgbClr val="ffffff"/>
                </a:solidFill>
              </a:uFill>
              <a:latin typeface="Calibri"/>
            </a:endParaRPr>
          </a:p>
        </p:txBody>
      </p:sp>
      <p:sp>
        <p:nvSpPr>
          <p:cNvPr id="179" name="TextShape 2"/>
          <p:cNvSpPr txBox="1"/>
          <p:nvPr/>
        </p:nvSpPr>
        <p:spPr>
          <a:xfrm>
            <a:off x="457200" y="1600200"/>
            <a:ext cx="8229240" cy="4525560"/>
          </a:xfrm>
          <a:prstGeom prst="rect">
            <a:avLst/>
          </a:prstGeom>
          <a:noFill/>
          <a:ln>
            <a:noFill/>
          </a:ln>
        </p:spPr>
        <p:txBody>
          <a:bodyPr/>
          <a:p>
            <a:pPr>
              <a:lnSpc>
                <a:spcPct val="100000"/>
              </a:lnSpc>
            </a:pPr>
            <a:r>
              <a:rPr b="0" lang="fr-FR" sz="3200" spc="-1" strike="noStrike">
                <a:solidFill>
                  <a:srgbClr val="000000"/>
                </a:solidFill>
                <a:uFill>
                  <a:solidFill>
                    <a:srgbClr val="ffffff"/>
                  </a:solidFill>
                </a:uFill>
                <a:latin typeface="Calibri"/>
              </a:rPr>
              <a:t>Au cinéma ‘Royal Ciné’ un adulte paye 6€ par séance et un enfant paye 4€ par séance.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A la séance de l’après-midi, il y avait 50 adultes et des enfants.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A la séance du soir, il y avait 15 adultes et 20 enfants. La recette de la journée est 542€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Combien y avait-il d’enfants à la séance de l’après-midi ?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r>
              <a:rPr b="0" lang="fr-FR" sz="2100" spc="-1" strike="noStrike">
                <a:solidFill>
                  <a:srgbClr val="000000"/>
                </a:solidFill>
                <a:uFill>
                  <a:solidFill>
                    <a:srgbClr val="ffffff"/>
                  </a:solidFill>
                </a:uFill>
                <a:latin typeface="Calibri"/>
              </a:rPr>
              <a:t>ERMEL (1997 ; 2005) </a:t>
            </a:r>
            <a:r>
              <a:rPr b="0" i="1" lang="fr-FR" sz="2100" spc="-1" strike="noStrike">
                <a:solidFill>
                  <a:srgbClr val="000000"/>
                </a:solidFill>
                <a:uFill>
                  <a:solidFill>
                    <a:srgbClr val="ffffff"/>
                  </a:solidFill>
                </a:uFill>
                <a:latin typeface="Calibri"/>
              </a:rPr>
              <a:t>Apprentissages numériques et résolution de problèmes CM1</a:t>
            </a:r>
            <a:r>
              <a:rPr b="0" lang="fr-FR" sz="2100" spc="-1" strike="noStrike">
                <a:solidFill>
                  <a:srgbClr val="000000"/>
                </a:solidFill>
                <a:uFill>
                  <a:solidFill>
                    <a:srgbClr val="ffffff"/>
                  </a:solidFill>
                </a:uFill>
                <a:latin typeface="Calibri"/>
              </a:rPr>
              <a:t>. Paris :Hatier </a:t>
            </a:r>
            <a:endParaRPr b="0" lang="fr-FR" sz="3200" spc="-1" strike="noStrike">
              <a:solidFill>
                <a:srgbClr val="000000"/>
              </a:solidFill>
              <a:uFill>
                <a:solidFill>
                  <a:srgbClr val="ffffff"/>
                </a:solidFill>
              </a:uFill>
              <a:latin typeface="Calibri"/>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a:off x="395640" y="620640"/>
            <a:ext cx="8229240" cy="5461560"/>
          </a:xfrm>
          <a:prstGeom prst="rect">
            <a:avLst/>
          </a:prstGeom>
          <a:noFill/>
          <a:ln>
            <a:noFill/>
          </a:ln>
        </p:spPr>
        <p:txBody>
          <a:bodyPr/>
          <a:p>
            <a:pPr marL="343080" indent="-342720">
              <a:lnSpc>
                <a:spcPct val="100000"/>
              </a:lnSpc>
              <a:buClr>
                <a:srgbClr val="000000"/>
              </a:buClr>
              <a:buFont typeface="Arial"/>
              <a:buChar char="•"/>
            </a:pPr>
            <a:r>
              <a:rPr b="1" lang="fr-FR" sz="3200" spc="-1" strike="noStrike">
                <a:solidFill>
                  <a:srgbClr val="000000"/>
                </a:solidFill>
                <a:uFill>
                  <a:solidFill>
                    <a:srgbClr val="ffffff"/>
                  </a:solidFill>
                </a:uFill>
                <a:latin typeface="Calibri"/>
              </a:rPr>
              <a:t>Le  « problème complexe </a:t>
            </a:r>
            <a:r>
              <a:rPr b="0" lang="fr-FR" sz="3200" spc="-1" strike="noStrike">
                <a:solidFill>
                  <a:srgbClr val="000000"/>
                </a:solidFill>
                <a:uFill>
                  <a:solidFill>
                    <a:srgbClr val="ffffff"/>
                  </a:solidFill>
                </a:uFill>
                <a:latin typeface="Calibri"/>
              </a:rPr>
              <a:t>» est un composé de problèmes basiques « cachés » …. à construire par l’élève !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graphicFrame>
        <p:nvGraphicFramePr>
          <p:cNvPr id="181" name="Table 2"/>
          <p:cNvGraphicFramePr/>
          <p:nvPr/>
        </p:nvGraphicFramePr>
        <p:xfrm>
          <a:off x="395640" y="2637000"/>
          <a:ext cx="8568720" cy="3888000"/>
        </p:xfrm>
        <a:graphic>
          <a:graphicData uri="http://schemas.openxmlformats.org/drawingml/2006/table">
            <a:tbl>
              <a:tblPr/>
              <a:tblGrid>
                <a:gridCol w="4917600"/>
                <a:gridCol w="3651120"/>
              </a:tblGrid>
              <a:tr h="463680">
                <a:tc>
                  <a:txBody>
                    <a:bodyPr/>
                    <a:p>
                      <a:pPr>
                        <a:lnSpc>
                          <a:spcPct val="100000"/>
                        </a:lnSpc>
                      </a:pPr>
                      <a:r>
                        <a:rPr b="0" lang="fr-FR" sz="2400" spc="-1" strike="noStrike">
                          <a:solidFill>
                            <a:srgbClr val="000000"/>
                          </a:solidFill>
                          <a:uFill>
                            <a:solidFill>
                              <a:srgbClr val="ffffff"/>
                            </a:solidFill>
                          </a:uFill>
                          <a:latin typeface="Calibri"/>
                        </a:rPr>
                        <a:t>Sous problèmes calculables </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r>
                        <a:rPr b="0" lang="fr-FR" sz="2400" spc="-1" strike="noStrike">
                          <a:solidFill>
                            <a:srgbClr val="000000"/>
                          </a:solidFill>
                          <a:uFill>
                            <a:solidFill>
                              <a:srgbClr val="ffffff"/>
                            </a:solidFill>
                          </a:uFill>
                          <a:latin typeface="Calibri"/>
                        </a:rPr>
                        <a:t>Sous problèmes utiles </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3438720">
                <a:tc>
                  <a:txBody>
                    <a:bodyPr/>
                    <a:p>
                      <a:pPr>
                        <a:lnSpc>
                          <a:spcPct val="100000"/>
                        </a:lnSpc>
                      </a:pPr>
                      <a:r>
                        <a:rPr b="0" lang="fr-FR" sz="2400" spc="-1" strike="noStrike">
                          <a:solidFill>
                            <a:srgbClr val="000000"/>
                          </a:solidFill>
                          <a:uFill>
                            <a:solidFill>
                              <a:srgbClr val="ffffff"/>
                            </a:solidFill>
                          </a:uFill>
                          <a:latin typeface="Calibri"/>
                        </a:rPr>
                        <a:t>Séance du soir : nombre de personnes </a:t>
                      </a:r>
                      <a:endParaRPr b="0" lang="fr-FR" sz="1800" spc="-1" strike="noStrike">
                        <a:solidFill>
                          <a:srgbClr val="000000"/>
                        </a:solidFill>
                        <a:uFill>
                          <a:solidFill>
                            <a:srgbClr val="ffffff"/>
                          </a:solidFill>
                        </a:uFill>
                        <a:latin typeface="Arial"/>
                      </a:endParaRPr>
                    </a:p>
                    <a:p>
                      <a:pPr>
                        <a:lnSpc>
                          <a:spcPct val="100000"/>
                        </a:lnSpc>
                      </a:pPr>
                      <a:r>
                        <a:rPr b="0" lang="fr-FR" sz="2400" spc="-1" strike="noStrike">
                          <a:solidFill>
                            <a:srgbClr val="000000"/>
                          </a:solidFill>
                          <a:uFill>
                            <a:solidFill>
                              <a:srgbClr val="ffffff"/>
                            </a:solidFill>
                          </a:uFill>
                          <a:latin typeface="Calibri"/>
                        </a:rPr>
                        <a:t>Séance du soir : prix que payent les adultes </a:t>
                      </a:r>
                      <a:endParaRPr b="0" lang="fr-FR" sz="1800" spc="-1" strike="noStrike">
                        <a:solidFill>
                          <a:srgbClr val="000000"/>
                        </a:solidFill>
                        <a:uFill>
                          <a:solidFill>
                            <a:srgbClr val="ffffff"/>
                          </a:solidFill>
                        </a:uFill>
                        <a:latin typeface="Arial"/>
                      </a:endParaRPr>
                    </a:p>
                    <a:p>
                      <a:pPr>
                        <a:lnSpc>
                          <a:spcPct val="100000"/>
                        </a:lnSpc>
                      </a:pPr>
                      <a:r>
                        <a:rPr b="0" lang="fr-FR" sz="2400" spc="-1" strike="noStrike">
                          <a:solidFill>
                            <a:srgbClr val="000000"/>
                          </a:solidFill>
                          <a:uFill>
                            <a:solidFill>
                              <a:srgbClr val="ffffff"/>
                            </a:solidFill>
                          </a:uFill>
                          <a:latin typeface="Calibri"/>
                        </a:rPr>
                        <a:t>Séance du soir : prix que payent les enfants </a:t>
                      </a:r>
                      <a:endParaRPr b="0" lang="fr-FR" sz="1800" spc="-1" strike="noStrike">
                        <a:solidFill>
                          <a:srgbClr val="000000"/>
                        </a:solidFill>
                        <a:uFill>
                          <a:solidFill>
                            <a:srgbClr val="ffffff"/>
                          </a:solidFill>
                        </a:uFill>
                        <a:latin typeface="Arial"/>
                      </a:endParaRPr>
                    </a:p>
                    <a:p>
                      <a:pPr>
                        <a:lnSpc>
                          <a:spcPct val="100000"/>
                        </a:lnSpc>
                      </a:pPr>
                      <a:r>
                        <a:rPr b="0" lang="fr-FR" sz="2400" spc="-1" strike="noStrike">
                          <a:solidFill>
                            <a:srgbClr val="000000"/>
                          </a:solidFill>
                          <a:uFill>
                            <a:solidFill>
                              <a:srgbClr val="ffffff"/>
                            </a:solidFill>
                          </a:uFill>
                          <a:latin typeface="Calibri"/>
                        </a:rPr>
                        <a:t>Séance de l’après midi : prix que payent les adultes </a:t>
                      </a:r>
                      <a:endParaRPr b="0" lang="fr-FR" sz="1800" spc="-1" strike="noStrike">
                        <a:solidFill>
                          <a:srgbClr val="000000"/>
                        </a:solidFill>
                        <a:uFill>
                          <a:solidFill>
                            <a:srgbClr val="ffffff"/>
                          </a:solidFill>
                        </a:uFill>
                        <a:latin typeface="Arial"/>
                      </a:endParaRPr>
                    </a:p>
                    <a:p>
                      <a:pPr>
                        <a:lnSpc>
                          <a:spcPct val="100000"/>
                        </a:lnSpc>
                      </a:pPr>
                      <a:r>
                        <a:rPr b="0" lang="fr-FR" sz="2400" spc="-1" strike="noStrike">
                          <a:solidFill>
                            <a:srgbClr val="000000"/>
                          </a:solidFill>
                          <a:uFill>
                            <a:solidFill>
                              <a:srgbClr val="ffffff"/>
                            </a:solidFill>
                          </a:uFill>
                          <a:latin typeface="Calibri"/>
                        </a:rPr>
                        <a:t>Deux séances : prix que payent les adultes </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r>
                        <a:rPr b="0" lang="fr-FR" sz="2400" spc="-1" strike="noStrike">
                          <a:solidFill>
                            <a:srgbClr val="000000"/>
                          </a:solidFill>
                          <a:uFill>
                            <a:solidFill>
                              <a:srgbClr val="ffffff"/>
                            </a:solidFill>
                          </a:uFill>
                          <a:latin typeface="Calibri"/>
                        </a:rPr>
                        <a:t>Recette de la séance du soir </a:t>
                      </a:r>
                      <a:endParaRPr b="0" lang="fr-FR" sz="1800" spc="-1" strike="noStrike">
                        <a:solidFill>
                          <a:srgbClr val="000000"/>
                        </a:solidFill>
                        <a:uFill>
                          <a:solidFill>
                            <a:srgbClr val="ffffff"/>
                          </a:solidFill>
                        </a:uFill>
                        <a:latin typeface="Arial"/>
                      </a:endParaRPr>
                    </a:p>
                    <a:p>
                      <a:pPr>
                        <a:lnSpc>
                          <a:spcPct val="100000"/>
                        </a:lnSpc>
                      </a:pPr>
                      <a:r>
                        <a:rPr b="0" lang="fr-FR" sz="2400" spc="-1" strike="noStrike">
                          <a:solidFill>
                            <a:srgbClr val="000000"/>
                          </a:solidFill>
                          <a:uFill>
                            <a:solidFill>
                              <a:srgbClr val="ffffff"/>
                            </a:solidFill>
                          </a:uFill>
                          <a:latin typeface="Calibri"/>
                        </a:rPr>
                        <a:t>OU </a:t>
                      </a:r>
                      <a:endParaRPr b="0" lang="fr-FR" sz="1800" spc="-1" strike="noStrike">
                        <a:solidFill>
                          <a:srgbClr val="000000"/>
                        </a:solidFill>
                        <a:uFill>
                          <a:solidFill>
                            <a:srgbClr val="ffffff"/>
                          </a:solidFill>
                        </a:uFill>
                        <a:latin typeface="Arial"/>
                      </a:endParaRPr>
                    </a:p>
                    <a:p>
                      <a:pPr>
                        <a:lnSpc>
                          <a:spcPct val="100000"/>
                        </a:lnSpc>
                      </a:pPr>
                      <a:r>
                        <a:rPr b="0" lang="fr-FR" sz="2400" spc="-1" strike="noStrike">
                          <a:solidFill>
                            <a:srgbClr val="000000"/>
                          </a:solidFill>
                          <a:uFill>
                            <a:solidFill>
                              <a:srgbClr val="ffffff"/>
                            </a:solidFill>
                          </a:uFill>
                          <a:latin typeface="Calibri"/>
                        </a:rPr>
                        <a:t>Recette venant des adultes </a:t>
                      </a:r>
                      <a:endParaRPr b="0" lang="fr-FR" sz="1800" spc="-1" strike="noStrike">
                        <a:solidFill>
                          <a:srgbClr val="000000"/>
                        </a:solidFill>
                        <a:uFill>
                          <a:solidFill>
                            <a:srgbClr val="ffffff"/>
                          </a:solidFill>
                        </a:uFill>
                        <a:latin typeface="Arial"/>
                      </a:endParaRPr>
                    </a:p>
                    <a:p>
                      <a:pPr>
                        <a:lnSpc>
                          <a:spcPct val="100000"/>
                        </a:lnSpc>
                      </a:pPr>
                      <a:r>
                        <a:rPr b="0" lang="fr-FR" sz="2400" spc="-1" strike="noStrike">
                          <a:solidFill>
                            <a:srgbClr val="000000"/>
                          </a:solidFill>
                          <a:uFill>
                            <a:solidFill>
                              <a:srgbClr val="ffffff"/>
                            </a:solidFill>
                          </a:uFill>
                          <a:latin typeface="Calibri"/>
                        </a:rPr>
                        <a:t>ET </a:t>
                      </a:r>
                      <a:endParaRPr b="0" lang="fr-FR" sz="1800" spc="-1" strike="noStrike">
                        <a:solidFill>
                          <a:srgbClr val="000000"/>
                        </a:solidFill>
                        <a:uFill>
                          <a:solidFill>
                            <a:srgbClr val="ffffff"/>
                          </a:solidFill>
                        </a:uFill>
                        <a:latin typeface="Arial"/>
                      </a:endParaRPr>
                    </a:p>
                    <a:p>
                      <a:pPr>
                        <a:lnSpc>
                          <a:spcPct val="100000"/>
                        </a:lnSpc>
                      </a:pPr>
                      <a:r>
                        <a:rPr b="0" lang="fr-FR" sz="2400" spc="-1" strike="noStrike">
                          <a:solidFill>
                            <a:srgbClr val="000000"/>
                          </a:solidFill>
                          <a:uFill>
                            <a:solidFill>
                              <a:srgbClr val="ffffff"/>
                            </a:solidFill>
                          </a:uFill>
                          <a:latin typeface="Calibri"/>
                        </a:rPr>
                        <a:t>Séance du soir : prix que payent les  enfants</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457200" y="548640"/>
            <a:ext cx="8506800" cy="5976360"/>
          </a:xfrm>
          <a:prstGeom prst="rect">
            <a:avLst/>
          </a:prstGeom>
          <a:noFill/>
          <a:ln>
            <a:noFill/>
          </a:ln>
        </p:spPr>
        <p:txBody>
          <a:bodyPr/>
          <a:p>
            <a:pPr>
              <a:lnSpc>
                <a:spcPct val="100000"/>
              </a:lnSpc>
            </a:pPr>
            <a:r>
              <a:rPr b="0" lang="fr-FR" sz="3200" spc="-1" strike="noStrike">
                <a:solidFill>
                  <a:srgbClr val="000000"/>
                </a:solidFill>
                <a:uFill>
                  <a:solidFill>
                    <a:srgbClr val="ffffff"/>
                  </a:solidFill>
                </a:uFill>
                <a:latin typeface="Calibri"/>
              </a:rPr>
              <a:t>Résoudre un « problème complexe » nécessite de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fr-FR" sz="3200" spc="-1" strike="noStrike">
                <a:solidFill>
                  <a:srgbClr val="000000"/>
                </a:solidFill>
                <a:uFill>
                  <a:solidFill>
                    <a:srgbClr val="ffffff"/>
                  </a:solidFill>
                </a:uFill>
                <a:latin typeface="Calibri"/>
              </a:rPr>
              <a:t>Connecte</a:t>
            </a:r>
            <a:r>
              <a:rPr b="0" lang="fr-FR" sz="3200" spc="-1" strike="noStrike">
                <a:solidFill>
                  <a:srgbClr val="000000"/>
                </a:solidFill>
                <a:uFill>
                  <a:solidFill>
                    <a:srgbClr val="ffffff"/>
                  </a:solidFill>
                </a:uFill>
                <a:latin typeface="Calibri"/>
              </a:rPr>
              <a:t>r des informations pour construire des sous-problèmes </a:t>
            </a:r>
            <a:r>
              <a:rPr b="1" lang="fr-FR" sz="3200" spc="-1" strike="noStrike">
                <a:solidFill>
                  <a:srgbClr val="000000"/>
                </a:solidFill>
                <a:uFill>
                  <a:solidFill>
                    <a:srgbClr val="ffffff"/>
                  </a:solidFill>
                </a:uFill>
                <a:latin typeface="Calibri"/>
              </a:rPr>
              <a:t>calculables </a:t>
            </a:r>
            <a:r>
              <a:rPr b="0" lang="fr-FR" sz="3200" spc="-1" strike="noStrike">
                <a:solidFill>
                  <a:srgbClr val="000000"/>
                </a:solidFill>
                <a:uFill>
                  <a:solidFill>
                    <a:srgbClr val="ffffff"/>
                  </a:solidFill>
                </a:uFill>
                <a:latin typeface="Calibri"/>
              </a:rPr>
              <a:t>(souvent basiques)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 </a:t>
            </a:r>
            <a:r>
              <a:rPr b="1"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utiles pour avancer vers la réponse (en jeu, la représentation du problème)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Savoir résoudre ces problèmes basiques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fr-FR" sz="3200" spc="-1" strike="noStrike">
                <a:solidFill>
                  <a:srgbClr val="000000"/>
                </a:solidFill>
                <a:uFill>
                  <a:solidFill>
                    <a:srgbClr val="ffffff"/>
                  </a:solidFill>
                </a:uFill>
                <a:latin typeface="Calibri"/>
              </a:rPr>
              <a:t>MAIS AUSSI qualifier </a:t>
            </a:r>
            <a:r>
              <a:rPr b="0" lang="fr-FR" sz="3200" spc="-1" strike="noStrike">
                <a:solidFill>
                  <a:srgbClr val="000000"/>
                </a:solidFill>
                <a:uFill>
                  <a:solidFill>
                    <a:srgbClr val="ffffff"/>
                  </a:solidFill>
                </a:uFill>
                <a:latin typeface="Calibri"/>
              </a:rPr>
              <a:t>les résultats intermédiaires :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les donner en grandeur: </a:t>
            </a:r>
            <a:r>
              <a:rPr b="0" i="1" lang="fr-FR" sz="3200" spc="-1" strike="noStrike">
                <a:solidFill>
                  <a:srgbClr val="000000"/>
                </a:solidFill>
                <a:uFill>
                  <a:solidFill>
                    <a:srgbClr val="ffffff"/>
                  </a:solidFill>
                </a:uFill>
                <a:latin typeface="Calibri"/>
              </a:rPr>
              <a:t>80 </a:t>
            </a:r>
            <a:r>
              <a:rPr b="0" i="1" lang="fr-FR" sz="3200" spc="-1" strike="noStrike" u="sng">
                <a:solidFill>
                  <a:srgbClr val="000000"/>
                </a:solidFill>
                <a:uFill>
                  <a:solidFill>
                    <a:srgbClr val="ffffff"/>
                  </a:solidFill>
                </a:uFill>
                <a:latin typeface="Calibri"/>
              </a:rPr>
              <a:t>euros</a:t>
            </a:r>
            <a:r>
              <a:rPr b="0" i="1"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 </a:t>
            </a:r>
            <a:r>
              <a:rPr b="0" i="1" lang="fr-FR" sz="3200" spc="-1" strike="noStrike">
                <a:solidFill>
                  <a:srgbClr val="000000"/>
                </a:solidFill>
                <a:uFill>
                  <a:solidFill>
                    <a:srgbClr val="ffffff"/>
                  </a:solidFill>
                </a:uFill>
                <a:latin typeface="Calibri"/>
              </a:rPr>
              <a:t>72 </a:t>
            </a:r>
            <a:r>
              <a:rPr b="0" i="1" lang="fr-FR" sz="3200" spc="-1" strike="noStrike" u="sng">
                <a:solidFill>
                  <a:srgbClr val="000000"/>
                </a:solidFill>
                <a:uFill>
                  <a:solidFill>
                    <a:srgbClr val="ffffff"/>
                  </a:solidFill>
                </a:uFill>
                <a:latin typeface="Calibri"/>
              </a:rPr>
              <a:t>euros</a:t>
            </a:r>
            <a:r>
              <a:rPr b="0" i="1" lang="fr-FR" sz="3200" spc="-1" strike="noStrike">
                <a:solidFill>
                  <a:srgbClr val="000000"/>
                </a:solidFill>
                <a:uFill>
                  <a:solidFill>
                    <a:srgbClr val="ffffff"/>
                  </a:solidFill>
                </a:uFill>
                <a:latin typeface="Calibri"/>
              </a:rPr>
              <a:t>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 </a:t>
            </a:r>
            <a:r>
              <a:rPr b="0" lang="fr-FR" sz="3200" spc="-1" strike="noStrike">
                <a:solidFill>
                  <a:srgbClr val="000000"/>
                </a:solidFill>
                <a:uFill>
                  <a:solidFill>
                    <a:srgbClr val="ffffff"/>
                  </a:solidFill>
                </a:uFill>
                <a:latin typeface="Calibri"/>
              </a:rPr>
              <a:t>les replacer dans le contexte du problème : 72 € </a:t>
            </a:r>
            <a:r>
              <a:rPr b="0" i="1" lang="fr-FR" sz="3200" spc="-1" strike="noStrike">
                <a:solidFill>
                  <a:srgbClr val="000000"/>
                </a:solidFill>
                <a:uFill>
                  <a:solidFill>
                    <a:srgbClr val="ffffff"/>
                  </a:solidFill>
                </a:uFill>
                <a:latin typeface="Calibri"/>
              </a:rPr>
              <a:t>prix qu’ont payé les 18 enfants à la séance de l’après-midi</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timing>
    <p:tnLst>
      <p:par>
        <p:cTn id="83" dur="indefinite" restart="never" nodeType="tmRoot">
          <p:childTnLst>
            <p:seq>
              <p:cTn id="84" dur="indefinite" nodeType="mainSeq">
                <p:childTnLst>
                  <p:par>
                    <p:cTn id="85" fill="hold">
                      <p:stCondLst>
                        <p:cond delay="indefinite"/>
                      </p:stCondLst>
                      <p:childTnLst>
                        <p:par>
                          <p:cTn id="86" fill="hold">
                            <p:stCondLst>
                              <p:cond delay="0"/>
                            </p:stCondLst>
                            <p:childTnLst>
                              <p:par>
                                <p:cTn id="87" nodeType="clickEffect" fill="hold" presetClass="entr" presetID="1">
                                  <p:stCondLst>
                                    <p:cond delay="0"/>
                                  </p:stCondLst>
                                  <p:childTnLst>
                                    <p:set>
                                      <p:cBhvr>
                                        <p:cTn id="88" dur="1" fill="hold">
                                          <p:stCondLst>
                                            <p:cond delay="0"/>
                                          </p:stCondLst>
                                        </p:cTn>
                                        <p:tgtEl>
                                          <p:spTgt spid="182">
                                            <p:txEl>
                                              <p:pRg st="51" end="145"/>
                                            </p:txEl>
                                          </p:spTgt>
                                        </p:tgtEl>
                                        <p:attrNameLst>
                                          <p:attrName>style.visibility</p:attrName>
                                        </p:attrNameLst>
                                      </p:cBhvr>
                                      <p:to>
                                        <p:strVal val="visible"/>
                                      </p:to>
                                    </p:set>
                                  </p:childTnLst>
                                </p:cTn>
                              </p:par>
                              <p:par>
                                <p:cTn id="89" nodeType="withEffect" fill="hold" presetClass="entr" presetID="1">
                                  <p:stCondLst>
                                    <p:cond delay="0"/>
                                  </p:stCondLst>
                                  <p:childTnLst>
                                    <p:set>
                                      <p:cBhvr>
                                        <p:cTn id="90" dur="1" fill="hold">
                                          <p:stCondLst>
                                            <p:cond delay="0"/>
                                          </p:stCondLst>
                                        </p:cTn>
                                        <p:tgtEl>
                                          <p:spTgt spid="182">
                                            <p:txEl>
                                              <p:pRg st="145" end="225"/>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nodeType="clickEffect" fill="hold" presetClass="entr" presetID="1">
                                  <p:stCondLst>
                                    <p:cond delay="0"/>
                                  </p:stCondLst>
                                  <p:childTnLst>
                                    <p:set>
                                      <p:cBhvr>
                                        <p:cTn id="94" dur="1" fill="hold">
                                          <p:stCondLst>
                                            <p:cond delay="0"/>
                                          </p:stCondLst>
                                        </p:cTn>
                                        <p:tgtEl>
                                          <p:spTgt spid="182">
                                            <p:txEl>
                                              <p:pRg st="226" end="26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457200" y="274680"/>
            <a:ext cx="8229240" cy="70560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Point intermédiaire n° 2</a:t>
            </a:r>
            <a:endParaRPr b="0" lang="fr-FR" sz="1800" spc="-1" strike="noStrike">
              <a:solidFill>
                <a:srgbClr val="000000"/>
              </a:solidFill>
              <a:uFill>
                <a:solidFill>
                  <a:srgbClr val="ffffff"/>
                </a:solidFill>
              </a:uFill>
              <a:latin typeface="Calibri"/>
            </a:endParaRPr>
          </a:p>
        </p:txBody>
      </p:sp>
      <p:sp>
        <p:nvSpPr>
          <p:cNvPr id="184" name="TextShape 2"/>
          <p:cNvSpPr txBox="1"/>
          <p:nvPr/>
        </p:nvSpPr>
        <p:spPr>
          <a:xfrm>
            <a:off x="251640" y="1196640"/>
            <a:ext cx="8712720" cy="3600000"/>
          </a:xfrm>
          <a:prstGeom prst="rect">
            <a:avLst/>
          </a:prstGeom>
          <a:noFill/>
          <a:ln>
            <a:noFill/>
          </a:ln>
        </p:spPr>
        <p:txBody>
          <a:bodyPr/>
          <a:p>
            <a:pPr algn="ctr">
              <a:lnSpc>
                <a:spcPct val="100000"/>
              </a:lnSpc>
            </a:pPr>
            <a:r>
              <a:rPr b="1" lang="fr-FR" sz="3200" spc="-1" strike="noStrike">
                <a:solidFill>
                  <a:srgbClr val="000000"/>
                </a:solidFill>
                <a:uFill>
                  <a:solidFill>
                    <a:srgbClr val="ffffff"/>
                  </a:solidFill>
                </a:uFill>
                <a:latin typeface="Calibri"/>
              </a:rPr>
              <a:t>Vers une typologie des problèmes arithmétiques </a:t>
            </a:r>
            <a:endParaRPr b="0" lang="fr-FR" sz="3200" spc="-1" strike="noStrike">
              <a:solidFill>
                <a:srgbClr val="000000"/>
              </a:solidFill>
              <a:uFill>
                <a:solidFill>
                  <a:srgbClr val="ffffff"/>
                </a:solidFill>
              </a:uFill>
              <a:latin typeface="Calibri"/>
            </a:endParaRPr>
          </a:p>
          <a:p>
            <a:pPr algn="ctr">
              <a:lnSpc>
                <a:spcPct val="100000"/>
              </a:lnSpc>
            </a:pPr>
            <a:endParaRPr b="0" lang="fr-FR" sz="3200" spc="-1" strike="noStrike">
              <a:solidFill>
                <a:srgbClr val="000000"/>
              </a:solidFill>
              <a:uFill>
                <a:solidFill>
                  <a:srgbClr val="ffffff"/>
                </a:solidFill>
              </a:uFill>
              <a:latin typeface="Calibri"/>
            </a:endParaRPr>
          </a:p>
          <a:p>
            <a:pPr>
              <a:lnSpc>
                <a:spcPct val="100000"/>
              </a:lnSpc>
            </a:pPr>
            <a:r>
              <a:rPr b="1" lang="fr-FR" sz="3200" spc="-1" strike="noStrike">
                <a:solidFill>
                  <a:srgbClr val="e46c0a"/>
                </a:solidFill>
                <a:uFill>
                  <a:solidFill>
                    <a:srgbClr val="ffffff"/>
                  </a:solidFill>
                </a:uFill>
                <a:latin typeface="Calibri"/>
              </a:rPr>
              <a:t>Problèmes « basiques » </a:t>
            </a:r>
            <a:r>
              <a:rPr b="0" lang="fr-FR" sz="3200" spc="-1" strike="noStrike">
                <a:solidFill>
                  <a:srgbClr val="000000"/>
                </a:solidFill>
                <a:uFill>
                  <a:solidFill>
                    <a:srgbClr val="ffffff"/>
                  </a:solidFill>
                </a:uFill>
                <a:latin typeface="Calibri"/>
              </a:rPr>
              <a:t>(d’un savoir, d’un concept)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Enjeu élève : les mémoriser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r>
              <a:rPr b="1" lang="fr-FR" sz="3200" spc="-1" strike="noStrike">
                <a:solidFill>
                  <a:srgbClr val="e46c0a"/>
                </a:solidFill>
                <a:uFill>
                  <a:solidFill>
                    <a:srgbClr val="ffffff"/>
                  </a:solidFill>
                </a:uFill>
                <a:latin typeface="Calibri"/>
              </a:rPr>
              <a:t>Problèmes « complexes » </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Enjeu élève : construire des sous-problèmes basiques calculables en connectant des informations et qualifiant les résultats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r>
              <a:rPr b="1" lang="fr-FR" sz="3200" spc="-1" strike="noStrike">
                <a:solidFill>
                  <a:srgbClr val="e46c0a"/>
                </a:solidFill>
                <a:uFill>
                  <a:solidFill>
                    <a:srgbClr val="ffffff"/>
                  </a:solidFill>
                </a:uFill>
                <a:latin typeface="Calibri"/>
              </a:rPr>
              <a:t>Problèmes a-typiques</a:t>
            </a: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Enjeu élève : inventivité stratégique et flexibilité de raisonnement , persévérance et confiance en soi</a:t>
            </a:r>
            <a:endParaRPr b="0" lang="fr-FR" sz="3200" spc="-1" strike="noStrike">
              <a:solidFill>
                <a:srgbClr val="000000"/>
              </a:solidFill>
              <a:uFill>
                <a:solidFill>
                  <a:srgbClr val="ffffff"/>
                </a:solidFill>
              </a:uFill>
              <a:latin typeface="Calibri"/>
            </a:endParaRPr>
          </a:p>
        </p:txBody>
      </p:sp>
      <p:pic>
        <p:nvPicPr>
          <p:cNvPr id="185" name="Picture 2" descr=""/>
          <p:cNvPicPr/>
          <p:nvPr/>
        </p:nvPicPr>
        <p:blipFill>
          <a:blip r:embed="rId1"/>
          <a:stretch/>
        </p:blipFill>
        <p:spPr>
          <a:xfrm>
            <a:off x="515520" y="4725000"/>
            <a:ext cx="8248320" cy="2000520"/>
          </a:xfrm>
          <a:prstGeom prst="rect">
            <a:avLst/>
          </a:prstGeom>
          <a:ln>
            <a:noFill/>
          </a:ln>
        </p:spPr>
      </p:pic>
    </p:spTree>
  </p:cSld>
  <p:timing>
    <p:tnLst>
      <p:par>
        <p:cTn id="95" dur="indefinite" restart="never" nodeType="tmRoot">
          <p:childTnLst>
            <p:seq>
              <p:cTn id="96" dur="indefinite" nodeType="mainSeq">
                <p:childTnLst>
                  <p:par>
                    <p:cTn id="97" fill="hold">
                      <p:stCondLst>
                        <p:cond delay="indefinite"/>
                      </p:stCondLst>
                      <p:childTnLst>
                        <p:par>
                          <p:cTn id="98" fill="hold">
                            <p:stCondLst>
                              <p:cond delay="0"/>
                            </p:stCondLst>
                            <p:childTnLst>
                              <p:par>
                                <p:cTn id="99" nodeType="clickEffect" fill="hold" presetClass="entr" presetID="1">
                                  <p:stCondLst>
                                    <p:cond delay="0"/>
                                  </p:stCondLst>
                                  <p:childTnLst>
                                    <p:set>
                                      <p:cBhvr>
                                        <p:cTn id="100" dur="1" fill="hold">
                                          <p:stCondLst>
                                            <p:cond delay="0"/>
                                          </p:stCondLst>
                                        </p:cTn>
                                        <p:tgtEl>
                                          <p:spTgt spid="184">
                                            <p:txEl>
                                              <p:pRg st="49" end="101"/>
                                            </p:txEl>
                                          </p:spTgt>
                                        </p:tgtEl>
                                        <p:attrNameLst>
                                          <p:attrName>style.visibility</p:attrName>
                                        </p:attrNameLst>
                                      </p:cBhvr>
                                      <p:to>
                                        <p:strVal val="visible"/>
                                      </p:to>
                                    </p:set>
                                  </p:childTnLst>
                                </p:cTn>
                              </p:par>
                              <p:par>
                                <p:cTn id="101" nodeType="withEffect" fill="hold" presetClass="entr" presetID="1">
                                  <p:stCondLst>
                                    <p:cond delay="0"/>
                                  </p:stCondLst>
                                  <p:childTnLst>
                                    <p:set>
                                      <p:cBhvr>
                                        <p:cTn id="102" dur="1" fill="hold">
                                          <p:stCondLst>
                                            <p:cond delay="0"/>
                                          </p:stCondLst>
                                        </p:cTn>
                                        <p:tgtEl>
                                          <p:spTgt spid="184">
                                            <p:txEl>
                                              <p:pRg st="101" end="13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nodeType="clickEffect" fill="hold" presetClass="entr" presetID="1">
                                  <p:stCondLst>
                                    <p:cond delay="0"/>
                                  </p:stCondLst>
                                  <p:childTnLst>
                                    <p:set>
                                      <p:cBhvr>
                                        <p:cTn id="106" dur="1" fill="hold">
                                          <p:stCondLst>
                                            <p:cond delay="0"/>
                                          </p:stCondLst>
                                        </p:cTn>
                                        <p:tgtEl>
                                          <p:spTgt spid="184">
                                            <p:txEl>
                                              <p:pRg st="131" end="156"/>
                                            </p:txEl>
                                          </p:spTgt>
                                        </p:tgtEl>
                                        <p:attrNameLst>
                                          <p:attrName>style.visibility</p:attrName>
                                        </p:attrNameLst>
                                      </p:cBhvr>
                                      <p:to>
                                        <p:strVal val="visible"/>
                                      </p:to>
                                    </p:set>
                                  </p:childTnLst>
                                </p:cTn>
                              </p:par>
                              <p:par>
                                <p:cTn id="107" nodeType="withEffect" fill="hold" presetClass="entr" presetID="1">
                                  <p:stCondLst>
                                    <p:cond delay="0"/>
                                  </p:stCondLst>
                                  <p:childTnLst>
                                    <p:set>
                                      <p:cBhvr>
                                        <p:cTn id="108" dur="1" fill="hold">
                                          <p:stCondLst>
                                            <p:cond delay="0"/>
                                          </p:stCondLst>
                                        </p:cTn>
                                        <p:tgtEl>
                                          <p:spTgt spid="184">
                                            <p:txEl>
                                              <p:pRg st="156" end="281"/>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nodeType="clickEffect" fill="hold" presetClass="entr" presetID="1">
                                  <p:stCondLst>
                                    <p:cond delay="0"/>
                                  </p:stCondLst>
                                  <p:childTnLst>
                                    <p:set>
                                      <p:cBhvr>
                                        <p:cTn id="112" dur="1" fill="hold">
                                          <p:stCondLst>
                                            <p:cond delay="0"/>
                                          </p:stCondLst>
                                        </p:cTn>
                                        <p:tgtEl>
                                          <p:spTgt spid="184">
                                            <p:txEl>
                                              <p:pRg st="282" end="303"/>
                                            </p:txEl>
                                          </p:spTgt>
                                        </p:tgtEl>
                                        <p:attrNameLst>
                                          <p:attrName>style.visibility</p:attrName>
                                        </p:attrNameLst>
                                      </p:cBhvr>
                                      <p:to>
                                        <p:strVal val="visible"/>
                                      </p:to>
                                    </p:set>
                                  </p:childTnLst>
                                </p:cTn>
                              </p:par>
                              <p:par>
                                <p:cTn id="113" nodeType="withEffect" fill="hold" presetClass="entr" presetID="1">
                                  <p:stCondLst>
                                    <p:cond delay="0"/>
                                  </p:stCondLst>
                                  <p:childTnLst>
                                    <p:set>
                                      <p:cBhvr>
                                        <p:cTn id="114" dur="1" fill="hold">
                                          <p:stCondLst>
                                            <p:cond delay="0"/>
                                          </p:stCondLst>
                                        </p:cTn>
                                        <p:tgtEl>
                                          <p:spTgt spid="184">
                                            <p:txEl>
                                              <p:pRg st="303" end="40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457200" y="908640"/>
            <a:ext cx="8229240" cy="5217120"/>
          </a:xfrm>
          <a:prstGeom prst="rect">
            <a:avLst/>
          </a:prstGeom>
          <a:noFill/>
          <a:ln>
            <a:noFill/>
          </a:ln>
        </p:spPr>
        <p:txBody>
          <a:bodyPr/>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Parmi les compétences distribuées, choisir les trois qui vous paraissent essentielles dans la résolution de problème.</a:t>
            </a:r>
            <a:endParaRPr b="0" lang="fr-FR" sz="3200" spc="-1" strike="noStrike">
              <a:solidFill>
                <a:srgbClr val="000000"/>
              </a:solidFill>
              <a:uFill>
                <a:solidFill>
                  <a:srgbClr val="ffffff"/>
                </a:solidFill>
              </a:uFill>
              <a:latin typeface="Calibri"/>
            </a:endParaRPr>
          </a:p>
          <a:p>
            <a:pPr algn="just">
              <a:lnSpc>
                <a:spcPct val="100000"/>
              </a:lnSpc>
            </a:pPr>
            <a:endParaRPr b="0" lang="fr-FR" sz="3200" spc="-1" strike="noStrike">
              <a:solidFill>
                <a:srgbClr val="000000"/>
              </a:solidFill>
              <a:uFill>
                <a:solidFill>
                  <a:srgbClr val="ffffff"/>
                </a:solidFill>
              </a:uFill>
              <a:latin typeface="Calibri"/>
            </a:endParaRPr>
          </a:p>
          <a:p>
            <a:pPr algn="just">
              <a:lnSpc>
                <a:spcPct val="100000"/>
              </a:lnSpc>
            </a:pPr>
            <a:endParaRPr b="0" lang="fr-FR" sz="3200" spc="-1" strike="noStrike">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b="0" lang="fr-FR" sz="3200" spc="-1" strike="noStrike">
                <a:solidFill>
                  <a:srgbClr val="000000"/>
                </a:solidFill>
                <a:uFill>
                  <a:solidFill>
                    <a:srgbClr val="ffffff"/>
                  </a:solidFill>
                </a:uFill>
                <a:latin typeface="Calibri"/>
              </a:rPr>
              <a:t>Parmi ces trois compétences choisies, quelle est, selon vous, celle qui est la plus difficile à mettre en œuvre?</a:t>
            </a:r>
            <a:endParaRPr b="0" lang="fr-FR" sz="3200" spc="-1" strike="noStrike">
              <a:solidFill>
                <a:srgbClr val="000000"/>
              </a:solidFill>
              <a:uFill>
                <a:solidFill>
                  <a:srgbClr val="ffffff"/>
                </a:solidFill>
              </a:uFill>
              <a:latin typeface="Calibri"/>
            </a:endParaRPr>
          </a:p>
        </p:txBody>
      </p:sp>
    </p:spTree>
  </p:cSld>
  <p:timing>
    <p:tnLst>
      <p:par>
        <p:cTn id="5" dur="indefinite" restart="never" nodeType="tmRoot">
          <p:childTnLst>
            <p:seq>
              <p:cTn id="6" dur="indefinite" nodeType="mainSeq">
                <p:childTnLst>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126">
                                            <p:txEl>
                                              <p:pRg st="0" end="11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126">
                                            <p:txEl>
                                              <p:pRg st="120" end="23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Conclusion provisoire et poursuite du cheminement</a:t>
            </a:r>
            <a:endParaRPr b="0" lang="fr-FR" sz="1800" spc="-1" strike="noStrike">
              <a:solidFill>
                <a:srgbClr val="000000"/>
              </a:solidFill>
              <a:uFill>
                <a:solidFill>
                  <a:srgbClr val="ffffff"/>
                </a:solidFill>
              </a:uFill>
              <a:latin typeface="Calibri"/>
            </a:endParaRPr>
          </a:p>
        </p:txBody>
      </p:sp>
      <p:sp>
        <p:nvSpPr>
          <p:cNvPr id="187" name="TextShape 2"/>
          <p:cNvSpPr txBox="1"/>
          <p:nvPr/>
        </p:nvSpPr>
        <p:spPr>
          <a:xfrm>
            <a:off x="457200" y="1600200"/>
            <a:ext cx="8229240" cy="4852800"/>
          </a:xfrm>
          <a:prstGeom prst="rect">
            <a:avLst/>
          </a:prstGeom>
          <a:noFill/>
          <a:ln>
            <a:noFill/>
          </a:ln>
        </p:spPr>
        <p:txBody>
          <a:bodyPr/>
          <a:p>
            <a:pPr>
              <a:lnSpc>
                <a:spcPct val="100000"/>
              </a:lnSpc>
            </a:pPr>
            <a:r>
              <a:rPr b="0" lang="fr-FR" sz="3200" spc="-1" strike="noStrike">
                <a:solidFill>
                  <a:srgbClr val="000000"/>
                </a:solidFill>
                <a:uFill>
                  <a:solidFill>
                    <a:srgbClr val="ffffff"/>
                  </a:solidFill>
                </a:uFill>
                <a:latin typeface="Calibri"/>
              </a:rPr>
              <a:t>1.Enrichir la mémoire des élèves sur les problèmes : </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2400" spc="-1" strike="noStrike">
                <a:solidFill>
                  <a:srgbClr val="000000"/>
                </a:solidFill>
                <a:uFill>
                  <a:solidFill>
                    <a:srgbClr val="ffffff"/>
                  </a:solidFill>
                </a:uFill>
                <a:latin typeface="Calibri"/>
              </a:rPr>
              <a:t>donner des occasions (nombreuses) aux élèves de résoudre des problèmes (seul et collectivement) puis de </a:t>
            </a:r>
            <a:r>
              <a:rPr b="1" lang="fr-FR" sz="2400" spc="-1" strike="noStrike">
                <a:solidFill>
                  <a:srgbClr val="000000"/>
                </a:solidFill>
                <a:uFill>
                  <a:solidFill>
                    <a:srgbClr val="ffffff"/>
                  </a:solidFill>
                </a:uFill>
                <a:latin typeface="Calibri"/>
              </a:rPr>
              <a:t>les réussir seuls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2400" spc="-1" strike="noStrike">
                <a:solidFill>
                  <a:srgbClr val="000000"/>
                </a:solidFill>
                <a:uFill>
                  <a:solidFill>
                    <a:srgbClr val="ffffff"/>
                  </a:solidFill>
                </a:uFill>
                <a:latin typeface="Calibri"/>
              </a:rPr>
              <a:t>définir des types de problèmes dont on attend qu’ils soient </a:t>
            </a:r>
            <a:r>
              <a:rPr b="1" lang="fr-FR" sz="2400" spc="-1" strike="noStrike">
                <a:solidFill>
                  <a:srgbClr val="000000"/>
                </a:solidFill>
                <a:uFill>
                  <a:solidFill>
                    <a:srgbClr val="ffffff"/>
                  </a:solidFill>
                </a:uFill>
                <a:latin typeface="Calibri"/>
              </a:rPr>
              <a:t>résolus « automatiquement </a:t>
            </a:r>
            <a:r>
              <a:rPr b="0" lang="fr-FR" sz="2400" spc="-1" strike="noStrike">
                <a:solidFill>
                  <a:srgbClr val="000000"/>
                </a:solidFill>
                <a:uFill>
                  <a:solidFill>
                    <a:srgbClr val="ffffff"/>
                  </a:solidFill>
                </a:uFill>
                <a:latin typeface="Calibri"/>
              </a:rPr>
              <a:t>» par les élèves (choix des problèmes en fonction de la classification et de l’évaluation diagnostique)</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2. Permettre l’invention de procédures </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179640" y="980640"/>
            <a:ext cx="407808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Que faut-il donc faire?</a:t>
            </a:r>
            <a:endParaRPr b="0" lang="fr-FR" sz="1800" spc="-1" strike="noStrike">
              <a:solidFill>
                <a:srgbClr val="000000"/>
              </a:solidFill>
              <a:uFill>
                <a:solidFill>
                  <a:srgbClr val="ffffff"/>
                </a:solidFill>
              </a:uFill>
              <a:latin typeface="Calibri"/>
            </a:endParaRPr>
          </a:p>
        </p:txBody>
      </p:sp>
      <p:sp>
        <p:nvSpPr>
          <p:cNvPr id="189" name="TextShape 2"/>
          <p:cNvSpPr txBox="1"/>
          <p:nvPr/>
        </p:nvSpPr>
        <p:spPr>
          <a:xfrm>
            <a:off x="467640" y="2925000"/>
            <a:ext cx="8229240" cy="3661560"/>
          </a:xfrm>
          <a:prstGeom prst="rect">
            <a:avLst/>
          </a:prstGeom>
          <a:noFill/>
          <a:ln>
            <a:noFill/>
          </a:ln>
        </p:spPr>
        <p:txBody>
          <a:bodyPr/>
          <a:p>
            <a:pPr algn="ctr">
              <a:lnSpc>
                <a:spcPct val="100000"/>
              </a:lnSpc>
            </a:pPr>
            <a:r>
              <a:rPr b="0" lang="fr-FR" sz="3200" spc="-1" strike="noStrike" u="sng">
                <a:solidFill>
                  <a:srgbClr val="000000"/>
                </a:solidFill>
                <a:uFill>
                  <a:solidFill>
                    <a:srgbClr val="ffffff"/>
                  </a:solidFill>
                </a:uFill>
                <a:latin typeface="Calibri"/>
              </a:rPr>
              <a:t>Atelier 3:</a:t>
            </a:r>
            <a:endParaRPr b="0" lang="fr-FR" sz="3200" spc="-1" strike="noStrike">
              <a:solidFill>
                <a:srgbClr val="000000"/>
              </a:solidFill>
              <a:uFill>
                <a:solidFill>
                  <a:srgbClr val="ffffff"/>
                </a:solidFill>
              </a:uFill>
              <a:latin typeface="Calibri"/>
            </a:endParaRPr>
          </a:p>
          <a:p>
            <a:pPr algn="ctr">
              <a:lnSpc>
                <a:spcPct val="100000"/>
              </a:lnSpc>
            </a:pPr>
            <a:r>
              <a:rPr b="0" lang="fr-FR" sz="3200" spc="-1" strike="noStrike">
                <a:solidFill>
                  <a:srgbClr val="000000"/>
                </a:solidFill>
                <a:uFill>
                  <a:solidFill>
                    <a:srgbClr val="ffffff"/>
                  </a:solidFill>
                </a:uFill>
                <a:latin typeface="Calibri"/>
              </a:rPr>
              <a:t>Vers quelle structuration de l’apprentissage?</a:t>
            </a:r>
            <a:endParaRPr b="0" lang="fr-FR" sz="3200" spc="-1" strike="noStrike">
              <a:solidFill>
                <a:srgbClr val="000000"/>
              </a:solidFill>
              <a:uFill>
                <a:solidFill>
                  <a:srgbClr val="ffffff"/>
                </a:solidFill>
              </a:uFill>
              <a:latin typeface="Calibri"/>
            </a:endParaRPr>
          </a:p>
          <a:p>
            <a:pPr algn="just">
              <a:lnSpc>
                <a:spcPct val="100000"/>
              </a:lnSpc>
            </a:pPr>
            <a:endParaRPr b="0" lang="fr-FR" sz="3200" spc="-1" strike="noStrike">
              <a:solidFill>
                <a:srgbClr val="000000"/>
              </a:solidFill>
              <a:uFill>
                <a:solidFill>
                  <a:srgbClr val="ffffff"/>
                </a:solidFill>
              </a:uFill>
              <a:latin typeface="Calibri"/>
            </a:endParaRPr>
          </a:p>
          <a:p>
            <a:pPr algn="just">
              <a:lnSpc>
                <a:spcPct val="100000"/>
              </a:lnSpc>
            </a:pPr>
            <a:r>
              <a:rPr b="1" lang="fr-FR" sz="3200" spc="-1" strike="noStrike">
                <a:solidFill>
                  <a:srgbClr val="000000"/>
                </a:solidFill>
                <a:uFill>
                  <a:solidFill>
                    <a:srgbClr val="ffffff"/>
                  </a:solidFill>
                </a:uFill>
                <a:latin typeface="Calibri"/>
              </a:rPr>
              <a:t>Construction d’une stratégie d’apprentissage progressif de la résolution de problème:</a:t>
            </a:r>
            <a:endParaRPr b="0" lang="fr-FR" sz="3200" spc="-1" strike="noStrike">
              <a:solidFill>
                <a:srgbClr val="000000"/>
              </a:solidFill>
              <a:uFill>
                <a:solidFill>
                  <a:srgbClr val="ffffff"/>
                </a:solidFill>
              </a:uFill>
              <a:latin typeface="Calibri"/>
            </a:endParaRPr>
          </a:p>
          <a:p>
            <a:pPr algn="just">
              <a:lnSpc>
                <a:spcPct val="100000"/>
              </a:lnSpc>
            </a:pPr>
            <a:endParaRPr b="0" lang="fr-FR" sz="3200" spc="-1" strike="noStrike">
              <a:solidFill>
                <a:srgbClr val="000000"/>
              </a:solidFill>
              <a:uFill>
                <a:solidFill>
                  <a:srgbClr val="ffffff"/>
                </a:solidFill>
              </a:uFill>
              <a:latin typeface="Calibri"/>
            </a:endParaRPr>
          </a:p>
          <a:p>
            <a:pPr algn="just">
              <a:lnSpc>
                <a:spcPct val="100000"/>
              </a:lnSpc>
            </a:pPr>
            <a:r>
              <a:rPr b="0" lang="fr-FR" sz="3200" spc="-1" strike="noStrike">
                <a:solidFill>
                  <a:srgbClr val="000000"/>
                </a:solidFill>
                <a:uFill>
                  <a:solidFill>
                    <a:srgbClr val="ffffff"/>
                  </a:solidFill>
                </a:uFill>
                <a:latin typeface="Calibri"/>
              </a:rPr>
              <a:t>A l’aide du document fourni, repérez les éléments de la progressivité qui pourrait être proposée sur le cycle.</a:t>
            </a:r>
            <a:endParaRPr b="0" lang="fr-FR" sz="3200" spc="-1" strike="noStrike">
              <a:solidFill>
                <a:srgbClr val="000000"/>
              </a:solidFill>
              <a:uFill>
                <a:solidFill>
                  <a:srgbClr val="ffffff"/>
                </a:solidFill>
              </a:uFill>
              <a:latin typeface="Calibri"/>
            </a:endParaRPr>
          </a:p>
        </p:txBody>
      </p:sp>
      <p:pic>
        <p:nvPicPr>
          <p:cNvPr id="190" name="Picture 2" descr=""/>
          <p:cNvPicPr/>
          <p:nvPr/>
        </p:nvPicPr>
        <p:blipFill>
          <a:blip r:embed="rId1"/>
          <a:stretch/>
        </p:blipFill>
        <p:spPr>
          <a:xfrm>
            <a:off x="4535640" y="0"/>
            <a:ext cx="4608000" cy="2708640"/>
          </a:xfrm>
          <a:prstGeom prst="rect">
            <a:avLst/>
          </a:prstGeom>
          <a:ln>
            <a:noFill/>
          </a:ln>
        </p:spPr>
      </p:pic>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TextShape 1"/>
          <p:cNvSpPr txBox="1"/>
          <p:nvPr/>
        </p:nvSpPr>
        <p:spPr>
          <a:xfrm>
            <a:off x="395640" y="270900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Dernière synthèse et compléments</a:t>
            </a:r>
            <a:endParaRPr b="0" lang="fr-FR" sz="1800" spc="-1" strike="noStrike">
              <a:solidFill>
                <a:srgbClr val="000000"/>
              </a:solidFill>
              <a:uFill>
                <a:solidFill>
                  <a:srgbClr val="ffffff"/>
                </a:solidFill>
              </a:uFill>
              <a:latin typeface="Calibri"/>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Des points incontournables</a:t>
            </a:r>
            <a:endParaRPr b="0" lang="fr-FR" sz="1800" spc="-1" strike="noStrike">
              <a:solidFill>
                <a:srgbClr val="000000"/>
              </a:solidFill>
              <a:uFill>
                <a:solidFill>
                  <a:srgbClr val="ffffff"/>
                </a:solidFill>
              </a:uFill>
              <a:latin typeface="Calibri"/>
            </a:endParaRPr>
          </a:p>
        </p:txBody>
      </p:sp>
      <p:sp>
        <p:nvSpPr>
          <p:cNvPr id="193"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Un problème « vécu, manipulé » physiquement;</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Une représentation (image mentale) de la situation;</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Une anticipation du résultat;</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Une vraisemblance du résultat.</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r>
              <a:rPr b="0" lang="fr-FR" sz="3200" spc="-1" strike="noStrike">
                <a:solidFill>
                  <a:srgbClr val="000000"/>
                </a:solidFill>
                <a:uFill>
                  <a:solidFill>
                    <a:srgbClr val="ffffff"/>
                  </a:solidFill>
                </a:uFill>
                <a:latin typeface="Calibri"/>
              </a:rPr>
              <a:t>Éclairage par la recherche.</a:t>
            </a:r>
            <a:endParaRPr b="0" lang="fr-FR" sz="3200" spc="-1" strike="noStrike">
              <a:solidFill>
                <a:srgbClr val="000000"/>
              </a:solidFill>
              <a:uFill>
                <a:solidFill>
                  <a:srgbClr val="ffffff"/>
                </a:solidFill>
              </a:uFill>
              <a:latin typeface="Calibri"/>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4" name="Picture 2" descr=""/>
          <p:cNvPicPr/>
          <p:nvPr/>
        </p:nvPicPr>
        <p:blipFill>
          <a:blip r:embed="rId1"/>
          <a:stretch/>
        </p:blipFill>
        <p:spPr>
          <a:xfrm>
            <a:off x="2411640" y="1792800"/>
            <a:ext cx="4896360" cy="4165200"/>
          </a:xfrm>
          <a:prstGeom prst="rect">
            <a:avLst/>
          </a:prstGeom>
          <a:ln>
            <a:noFill/>
          </a:ln>
        </p:spPr>
      </p:pic>
      <p:sp>
        <p:nvSpPr>
          <p:cNvPr id="195"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Merci pour votre attention</a:t>
            </a:r>
            <a:endParaRPr b="0" lang="fr-FR" sz="1800" spc="-1" strike="noStrike">
              <a:solidFill>
                <a:srgbClr val="000000"/>
              </a:solidFill>
              <a:uFill>
                <a:solidFill>
                  <a:srgbClr val="ffffff"/>
                </a:solidFill>
              </a:uFill>
              <a:latin typeface="Calibri"/>
            </a:endParaRPr>
          </a:p>
        </p:txBody>
      </p:sp>
      <p:sp>
        <p:nvSpPr>
          <p:cNvPr id="196" name="TextShape 2"/>
          <p:cNvSpPr txBox="1"/>
          <p:nvPr/>
        </p:nvSpPr>
        <p:spPr>
          <a:xfrm>
            <a:off x="457200" y="1600200"/>
            <a:ext cx="8229240" cy="4525560"/>
          </a:xfrm>
          <a:prstGeom prst="rect">
            <a:avLst/>
          </a:prstGeom>
          <a:noFill/>
          <a:ln>
            <a:noFill/>
          </a:ln>
        </p:spPr>
        <p:txBody>
          <a:bodyPr/>
          <a:p>
            <a:endParaRPr b="0" lang="fr-FR" sz="3200" spc="-1" strike="noStrike">
              <a:solidFill>
                <a:srgbClr val="000000"/>
              </a:solidFill>
              <a:uFill>
                <a:solidFill>
                  <a:srgbClr val="ffffff"/>
                </a:solidFill>
              </a:uFill>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539640" y="256500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Des interrogations qui persistent</a:t>
            </a:r>
            <a:endParaRPr b="0" lang="fr-FR" sz="1800" spc="-1" strike="noStrike">
              <a:solidFill>
                <a:srgbClr val="000000"/>
              </a:solidFill>
              <a:uFill>
                <a:solidFill>
                  <a:srgbClr val="ffffff"/>
                </a:solidFill>
              </a:uFill>
              <a:latin typeface="Calibri"/>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Picture 2" descr=""/>
          <p:cNvPicPr/>
          <p:nvPr/>
        </p:nvPicPr>
        <p:blipFill>
          <a:blip r:embed="rId1"/>
          <a:stretch/>
        </p:blipFill>
        <p:spPr>
          <a:xfrm>
            <a:off x="228960" y="836640"/>
            <a:ext cx="8735400" cy="5184360"/>
          </a:xfrm>
          <a:prstGeom prst="rect">
            <a:avLst/>
          </a:prstGeom>
          <a:ln>
            <a:noFill/>
          </a:ln>
        </p:spPr>
      </p:pic>
      <p:sp>
        <p:nvSpPr>
          <p:cNvPr id="129" name="CustomShape 1"/>
          <p:cNvSpPr/>
          <p:nvPr/>
        </p:nvSpPr>
        <p:spPr>
          <a:xfrm>
            <a:off x="395640" y="302760"/>
            <a:ext cx="4392000" cy="516960"/>
          </a:xfrm>
          <a:prstGeom prst="rect">
            <a:avLst/>
          </a:prstGeom>
          <a:noFill/>
          <a:ln>
            <a:noFill/>
          </a:ln>
        </p:spPr>
        <p:style>
          <a:lnRef idx="0"/>
          <a:fillRef idx="0"/>
          <a:effectRef idx="0"/>
          <a:fontRef idx="minor"/>
        </p:style>
        <p:txBody>
          <a:bodyPr lIns="90000" rIns="90000" tIns="45000" bIns="45000"/>
          <a:p>
            <a:pPr>
              <a:lnSpc>
                <a:spcPct val="100000"/>
              </a:lnSpc>
            </a:pPr>
            <a:r>
              <a:rPr b="1" lang="fr-FR" sz="2800" spc="-1" strike="noStrike">
                <a:solidFill>
                  <a:srgbClr val="000000"/>
                </a:solidFill>
                <a:uFill>
                  <a:solidFill>
                    <a:srgbClr val="ffffff"/>
                  </a:solidFill>
                </a:uFill>
                <a:latin typeface="Calibri"/>
              </a:rPr>
              <a:t>TIMSS 2015 (CM1) </a:t>
            </a:r>
            <a:endParaRPr b="0" lang="fr-FR" sz="18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Picture 2" descr=""/>
          <p:cNvPicPr/>
          <p:nvPr/>
        </p:nvPicPr>
        <p:blipFill>
          <a:blip r:embed="rId1"/>
          <a:stretch/>
        </p:blipFill>
        <p:spPr>
          <a:xfrm>
            <a:off x="2051640" y="605520"/>
            <a:ext cx="6984360" cy="4145040"/>
          </a:xfrm>
          <a:prstGeom prst="rect">
            <a:avLst/>
          </a:prstGeom>
          <a:ln>
            <a:noFill/>
          </a:ln>
        </p:spPr>
      </p:pic>
      <p:sp>
        <p:nvSpPr>
          <p:cNvPr id="131" name="CustomShape 1"/>
          <p:cNvSpPr/>
          <p:nvPr/>
        </p:nvSpPr>
        <p:spPr>
          <a:xfrm>
            <a:off x="107640" y="116640"/>
            <a:ext cx="4392000" cy="516960"/>
          </a:xfrm>
          <a:prstGeom prst="rect">
            <a:avLst/>
          </a:prstGeom>
          <a:noFill/>
          <a:ln>
            <a:noFill/>
          </a:ln>
        </p:spPr>
        <p:style>
          <a:lnRef idx="0"/>
          <a:fillRef idx="0"/>
          <a:effectRef idx="0"/>
          <a:fontRef idx="minor"/>
        </p:style>
        <p:txBody>
          <a:bodyPr lIns="90000" rIns="90000" tIns="45000" bIns="45000"/>
          <a:p>
            <a:pPr>
              <a:lnSpc>
                <a:spcPct val="100000"/>
              </a:lnSpc>
            </a:pPr>
            <a:r>
              <a:rPr b="1" lang="fr-FR" sz="2800" spc="-1" strike="noStrike">
                <a:solidFill>
                  <a:srgbClr val="000000"/>
                </a:solidFill>
                <a:uFill>
                  <a:solidFill>
                    <a:srgbClr val="ffffff"/>
                  </a:solidFill>
                </a:uFill>
                <a:latin typeface="Calibri"/>
              </a:rPr>
              <a:t>TIMSS 2015 (CM1) </a:t>
            </a:r>
            <a:endParaRPr b="0" lang="fr-FR" sz="1800" spc="-1" strike="noStrike">
              <a:solidFill>
                <a:srgbClr val="000000"/>
              </a:solidFill>
              <a:uFill>
                <a:solidFill>
                  <a:srgbClr val="ffffff"/>
                </a:solidFill>
              </a:uFill>
              <a:latin typeface="Arial"/>
            </a:endParaRPr>
          </a:p>
        </p:txBody>
      </p:sp>
      <p:pic>
        <p:nvPicPr>
          <p:cNvPr id="132" name="Picture 2" descr=""/>
          <p:cNvPicPr/>
          <p:nvPr/>
        </p:nvPicPr>
        <p:blipFill>
          <a:blip r:embed="rId2"/>
          <a:stretch/>
        </p:blipFill>
        <p:spPr>
          <a:xfrm>
            <a:off x="107640" y="4725000"/>
            <a:ext cx="9059040" cy="180000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395640" y="302760"/>
            <a:ext cx="4392000" cy="516960"/>
          </a:xfrm>
          <a:prstGeom prst="rect">
            <a:avLst/>
          </a:prstGeom>
          <a:noFill/>
          <a:ln>
            <a:noFill/>
          </a:ln>
        </p:spPr>
        <p:style>
          <a:lnRef idx="0"/>
          <a:fillRef idx="0"/>
          <a:effectRef idx="0"/>
          <a:fontRef idx="minor"/>
        </p:style>
        <p:txBody>
          <a:bodyPr lIns="90000" rIns="90000" tIns="45000" bIns="45000"/>
          <a:p>
            <a:pPr>
              <a:lnSpc>
                <a:spcPct val="100000"/>
              </a:lnSpc>
            </a:pPr>
            <a:r>
              <a:rPr b="1" lang="fr-FR" sz="2800" spc="-1" strike="noStrike">
                <a:solidFill>
                  <a:srgbClr val="000000"/>
                </a:solidFill>
                <a:uFill>
                  <a:solidFill>
                    <a:srgbClr val="ffffff"/>
                  </a:solidFill>
                </a:uFill>
                <a:latin typeface="Calibri"/>
              </a:rPr>
              <a:t>TIMSS 2015 (CM1) </a:t>
            </a:r>
            <a:endParaRPr b="0" lang="fr-FR" sz="1800" spc="-1" strike="noStrike">
              <a:solidFill>
                <a:srgbClr val="000000"/>
              </a:solidFill>
              <a:uFill>
                <a:solidFill>
                  <a:srgbClr val="ffffff"/>
                </a:solidFill>
              </a:uFill>
              <a:latin typeface="Arial"/>
            </a:endParaRPr>
          </a:p>
        </p:txBody>
      </p:sp>
      <p:sp>
        <p:nvSpPr>
          <p:cNvPr id="134" name="TextShape 2"/>
          <p:cNvSpPr txBox="1"/>
          <p:nvPr/>
        </p:nvSpPr>
        <p:spPr>
          <a:xfrm>
            <a:off x="457200" y="1600200"/>
            <a:ext cx="8229240" cy="4525560"/>
          </a:xfrm>
          <a:prstGeom prst="rect">
            <a:avLst/>
          </a:prstGeom>
          <a:noFill/>
          <a:ln>
            <a:noFill/>
          </a:ln>
        </p:spPr>
        <p:txBody>
          <a:bodyPr/>
          <a:p>
            <a:endParaRPr b="0" lang="fr-FR" sz="3200" spc="-1" strike="noStrike">
              <a:solidFill>
                <a:srgbClr val="000000"/>
              </a:solidFill>
              <a:uFill>
                <a:solidFill>
                  <a:srgbClr val="ffffff"/>
                </a:solidFill>
              </a:uFill>
              <a:latin typeface="Calibri"/>
            </a:endParaRPr>
          </a:p>
        </p:txBody>
      </p:sp>
      <p:pic>
        <p:nvPicPr>
          <p:cNvPr id="135" name="Picture 3" descr=""/>
          <p:cNvPicPr/>
          <p:nvPr/>
        </p:nvPicPr>
        <p:blipFill>
          <a:blip r:embed="rId1"/>
          <a:stretch/>
        </p:blipFill>
        <p:spPr>
          <a:xfrm>
            <a:off x="260280" y="825840"/>
            <a:ext cx="8703720" cy="525456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107640" y="116640"/>
            <a:ext cx="4392000" cy="516960"/>
          </a:xfrm>
          <a:prstGeom prst="rect">
            <a:avLst/>
          </a:prstGeom>
          <a:noFill/>
          <a:ln>
            <a:noFill/>
          </a:ln>
        </p:spPr>
        <p:style>
          <a:lnRef idx="0"/>
          <a:fillRef idx="0"/>
          <a:effectRef idx="0"/>
          <a:fontRef idx="minor"/>
        </p:style>
        <p:txBody>
          <a:bodyPr lIns="90000" rIns="90000" tIns="45000" bIns="45000"/>
          <a:p>
            <a:pPr>
              <a:lnSpc>
                <a:spcPct val="100000"/>
              </a:lnSpc>
            </a:pPr>
            <a:r>
              <a:rPr b="1" lang="fr-FR" sz="2800" spc="-1" strike="noStrike">
                <a:solidFill>
                  <a:srgbClr val="000000"/>
                </a:solidFill>
                <a:uFill>
                  <a:solidFill>
                    <a:srgbClr val="ffffff"/>
                  </a:solidFill>
                </a:uFill>
                <a:latin typeface="Calibri"/>
              </a:rPr>
              <a:t>TIMSS 2015 (CM1) </a:t>
            </a:r>
            <a:endParaRPr b="0" lang="fr-FR" sz="1800" spc="-1" strike="noStrike">
              <a:solidFill>
                <a:srgbClr val="000000"/>
              </a:solidFill>
              <a:uFill>
                <a:solidFill>
                  <a:srgbClr val="ffffff"/>
                </a:solidFill>
              </a:uFill>
              <a:latin typeface="Arial"/>
            </a:endParaRPr>
          </a:p>
        </p:txBody>
      </p:sp>
      <p:pic>
        <p:nvPicPr>
          <p:cNvPr id="137" name="Picture 2" descr=""/>
          <p:cNvPicPr/>
          <p:nvPr/>
        </p:nvPicPr>
        <p:blipFill>
          <a:blip r:embed="rId1"/>
          <a:stretch/>
        </p:blipFill>
        <p:spPr>
          <a:xfrm>
            <a:off x="1831320" y="798480"/>
            <a:ext cx="7093080" cy="4286160"/>
          </a:xfrm>
          <a:prstGeom prst="rect">
            <a:avLst/>
          </a:prstGeom>
          <a:ln>
            <a:noFill/>
          </a:ln>
        </p:spPr>
      </p:pic>
      <p:pic>
        <p:nvPicPr>
          <p:cNvPr id="138" name="Picture 3" descr=""/>
          <p:cNvPicPr/>
          <p:nvPr/>
        </p:nvPicPr>
        <p:blipFill>
          <a:blip r:embed="rId2"/>
          <a:stretch/>
        </p:blipFill>
        <p:spPr>
          <a:xfrm>
            <a:off x="107640" y="4941000"/>
            <a:ext cx="8898120" cy="151164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228600" y="116640"/>
            <a:ext cx="8663400" cy="5721120"/>
          </a:xfrm>
          <a:prstGeom prst="rect">
            <a:avLst/>
          </a:prstGeom>
          <a:noFill/>
          <a:ln>
            <a:noFill/>
          </a:ln>
        </p:spPr>
        <p:txBody>
          <a:bodyPr/>
          <a:p>
            <a:pPr>
              <a:lnSpc>
                <a:spcPct val="100000"/>
              </a:lnSpc>
            </a:pPr>
            <a:r>
              <a:rPr b="1" lang="fr-FR" sz="2400" spc="-1" strike="noStrike">
                <a:solidFill>
                  <a:srgbClr val="000000"/>
                </a:solidFill>
                <a:uFill>
                  <a:solidFill>
                    <a:srgbClr val="ffffff"/>
                  </a:solidFill>
                </a:uFill>
                <a:latin typeface="Calibri"/>
              </a:rPr>
              <a:t>Évaluation CEDRE (fin d’école primaire) - </a:t>
            </a:r>
            <a:r>
              <a:rPr b="0" lang="fr-FR" sz="2000" spc="-1" strike="noStrike">
                <a:solidFill>
                  <a:srgbClr val="000000"/>
                </a:solidFill>
                <a:uFill>
                  <a:solidFill>
                    <a:srgbClr val="ffffff"/>
                  </a:solidFill>
                </a:uFill>
                <a:latin typeface="Calibri"/>
              </a:rPr>
              <a:t>Note DEPP n°18 - mai 2015</a:t>
            </a: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a:p>
            <a:pPr>
              <a:lnSpc>
                <a:spcPct val="100000"/>
              </a:lnSpc>
            </a:pPr>
            <a:endParaRPr b="0" lang="fr-FR" sz="3200" spc="-1" strike="noStrike">
              <a:solidFill>
                <a:srgbClr val="000000"/>
              </a:solidFill>
              <a:uFill>
                <a:solidFill>
                  <a:srgbClr val="ffffff"/>
                </a:solidFill>
              </a:uFill>
              <a:latin typeface="Calibri"/>
            </a:endParaRPr>
          </a:p>
        </p:txBody>
      </p:sp>
      <p:graphicFrame>
        <p:nvGraphicFramePr>
          <p:cNvPr id="140" name="Table 2"/>
          <p:cNvGraphicFramePr/>
          <p:nvPr/>
        </p:nvGraphicFramePr>
        <p:xfrm>
          <a:off x="228600" y="614160"/>
          <a:ext cx="8663400" cy="5223600"/>
        </p:xfrm>
        <a:graphic>
          <a:graphicData uri="http://schemas.openxmlformats.org/drawingml/2006/table">
            <a:tbl>
              <a:tblPr/>
              <a:tblGrid>
                <a:gridCol w="1099800"/>
                <a:gridCol w="861480"/>
                <a:gridCol w="6702120"/>
              </a:tblGrid>
              <a:tr h="837000">
                <a:tc>
                  <a:txBody>
                    <a:bodyPr anchor="ctr"/>
                    <a:p>
                      <a:pPr>
                        <a:lnSpc>
                          <a:spcPct val="100000"/>
                        </a:lnSpc>
                      </a:pPr>
                      <a:r>
                        <a:rPr b="1" lang="fr-FR" sz="1800" spc="-1" strike="noStrike">
                          <a:solidFill>
                            <a:srgbClr val="000000"/>
                          </a:solidFill>
                          <a:uFill>
                            <a:solidFill>
                              <a:srgbClr val="ffffff"/>
                            </a:solidFill>
                          </a:uFill>
                          <a:latin typeface="Calibri"/>
                        </a:rPr>
                        <a:t>Groupe 5</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nchor="ctr"/>
                    <a:p>
                      <a:pPr algn="ctr">
                        <a:lnSpc>
                          <a:spcPct val="100000"/>
                        </a:lnSpc>
                      </a:pPr>
                      <a:r>
                        <a:rPr b="0" lang="fr-FR" sz="1800" spc="-1" strike="noStrike">
                          <a:solidFill>
                            <a:srgbClr val="000000"/>
                          </a:solidFill>
                          <a:uFill>
                            <a:solidFill>
                              <a:srgbClr val="ffffff"/>
                            </a:solidFill>
                          </a:uFill>
                          <a:latin typeface="Calibri"/>
                        </a:rPr>
                        <a:t>10,2 %</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p>
                      <a:pPr>
                        <a:lnSpc>
                          <a:spcPct val="100000"/>
                        </a:lnSpc>
                      </a:pPr>
                      <a:r>
                        <a:rPr b="0" lang="fr-FR" sz="1600" spc="-1" strike="noStrike">
                          <a:solidFill>
                            <a:srgbClr val="000000"/>
                          </a:solidFill>
                          <a:uFill>
                            <a:solidFill>
                              <a:srgbClr val="ffffff"/>
                            </a:solidFill>
                          </a:uFill>
                          <a:latin typeface="Calibri"/>
                        </a:rPr>
                        <a:t>... Ces élèves font preuve d'expertise dans les compétences et connaissances de fin d'école primaire, ils maîtrisent tous les champs du programme et font preuve de capacité d'abstraction, de rigueur et de précision…</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837000">
                <a:tc>
                  <a:txBody>
                    <a:bodyPr anchor="ctr"/>
                    <a:p>
                      <a:pPr>
                        <a:lnSpc>
                          <a:spcPct val="100000"/>
                        </a:lnSpc>
                      </a:pPr>
                      <a:r>
                        <a:rPr b="1" lang="fr-FR" sz="1800" spc="-1" strike="noStrike">
                          <a:solidFill>
                            <a:srgbClr val="000000"/>
                          </a:solidFill>
                          <a:uFill>
                            <a:solidFill>
                              <a:srgbClr val="ffffff"/>
                            </a:solidFill>
                          </a:uFill>
                          <a:latin typeface="Calibri"/>
                        </a:rPr>
                        <a:t>Groupe 4</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nchor="ctr"/>
                    <a:p>
                      <a:pPr algn="ctr">
                        <a:lnSpc>
                          <a:spcPct val="100000"/>
                        </a:lnSpc>
                      </a:pPr>
                      <a:r>
                        <a:rPr b="0" lang="fr-FR" sz="1800" spc="-1" strike="noStrike">
                          <a:solidFill>
                            <a:srgbClr val="000000"/>
                          </a:solidFill>
                          <a:uFill>
                            <a:solidFill>
                              <a:srgbClr val="ffffff"/>
                            </a:solidFill>
                          </a:uFill>
                          <a:latin typeface="Calibri"/>
                        </a:rPr>
                        <a:t>18,8 %</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p>
                      <a:pPr>
                        <a:lnSpc>
                          <a:spcPct val="100000"/>
                        </a:lnSpc>
                      </a:pPr>
                      <a:r>
                        <a:rPr b="0" lang="fr-FR" sz="1600" spc="-1" strike="noStrike">
                          <a:solidFill>
                            <a:srgbClr val="000000"/>
                          </a:solidFill>
                          <a:uFill>
                            <a:solidFill>
                              <a:srgbClr val="ffffff"/>
                            </a:solidFill>
                          </a:uFill>
                          <a:latin typeface="Calibri"/>
                        </a:rPr>
                        <a:t>… </a:t>
                      </a:r>
                      <a:r>
                        <a:rPr b="0" lang="fr-FR" sz="1600" spc="-1" strike="noStrike">
                          <a:solidFill>
                            <a:srgbClr val="000000"/>
                          </a:solidFill>
                          <a:uFill>
                            <a:solidFill>
                              <a:srgbClr val="ffffff"/>
                            </a:solidFill>
                          </a:uFill>
                          <a:latin typeface="Calibri"/>
                        </a:rPr>
                        <a:t>Ces élèves sont capables de mettre en œuvre des stratégies évoluées, de résoudre des problèmes complexes et de produire des réponses en autonomie pour des situations peu fréquentes en classe...</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837000">
                <a:tc>
                  <a:txBody>
                    <a:bodyPr anchor="ctr"/>
                    <a:p>
                      <a:pPr>
                        <a:lnSpc>
                          <a:spcPct val="100000"/>
                        </a:lnSpc>
                      </a:pPr>
                      <a:r>
                        <a:rPr b="1" lang="fr-FR" sz="1800" spc="-1" strike="noStrike">
                          <a:solidFill>
                            <a:srgbClr val="000000"/>
                          </a:solidFill>
                          <a:uFill>
                            <a:solidFill>
                              <a:srgbClr val="ffffff"/>
                            </a:solidFill>
                          </a:uFill>
                          <a:latin typeface="Calibri"/>
                        </a:rPr>
                        <a:t>Groupe 3</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nchor="ctr"/>
                    <a:p>
                      <a:pPr algn="ctr">
                        <a:lnSpc>
                          <a:spcPct val="100000"/>
                        </a:lnSpc>
                      </a:pPr>
                      <a:r>
                        <a:rPr b="0" lang="fr-FR" sz="1800" spc="-1" strike="noStrike">
                          <a:solidFill>
                            <a:srgbClr val="000000"/>
                          </a:solidFill>
                          <a:uFill>
                            <a:solidFill>
                              <a:srgbClr val="ffffff"/>
                            </a:solidFill>
                          </a:uFill>
                          <a:latin typeface="Calibri"/>
                        </a:rPr>
                        <a:t>28,6 %</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p>
                      <a:pPr>
                        <a:lnSpc>
                          <a:spcPct val="100000"/>
                        </a:lnSpc>
                      </a:pPr>
                      <a:r>
                        <a:rPr b="0" lang="fr-FR" sz="1600" spc="-1" strike="noStrike">
                          <a:solidFill>
                            <a:srgbClr val="000000"/>
                          </a:solidFill>
                          <a:uFill>
                            <a:solidFill>
                              <a:srgbClr val="ffffff"/>
                            </a:solidFill>
                          </a:uFill>
                          <a:latin typeface="Calibri"/>
                        </a:rPr>
                        <a:t>…</a:t>
                      </a:r>
                      <a:r>
                        <a:rPr b="0" lang="fr-FR" sz="1600" spc="-1" strike="noStrike">
                          <a:solidFill>
                            <a:srgbClr val="000000"/>
                          </a:solidFill>
                          <a:uFill>
                            <a:solidFill>
                              <a:srgbClr val="ffffff"/>
                            </a:solidFill>
                          </a:uFill>
                          <a:latin typeface="Calibri"/>
                        </a:rPr>
                        <a:t>Si ces élèves sont capables de résoudre des problèmes de proportionnalité qui ne mettent pas en jeu des unités spécifiques, leurs acquis restent fragiles lorsqu'il s'agit de produire en autonomie une réponse…</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1333800">
                <a:tc>
                  <a:txBody>
                    <a:bodyPr anchor="ctr"/>
                    <a:p>
                      <a:pPr>
                        <a:lnSpc>
                          <a:spcPct val="100000"/>
                        </a:lnSpc>
                      </a:pPr>
                      <a:r>
                        <a:rPr b="1" lang="fr-FR" sz="1800" spc="-1" strike="noStrike">
                          <a:solidFill>
                            <a:srgbClr val="000000"/>
                          </a:solidFill>
                          <a:uFill>
                            <a:solidFill>
                              <a:srgbClr val="ffffff"/>
                            </a:solidFill>
                          </a:uFill>
                          <a:latin typeface="Calibri"/>
                        </a:rPr>
                        <a:t>Groupe 2</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nchor="ctr"/>
                    <a:p>
                      <a:pPr algn="ctr">
                        <a:lnSpc>
                          <a:spcPct val="100000"/>
                        </a:lnSpc>
                      </a:pPr>
                      <a:r>
                        <a:rPr b="0" lang="fr-FR" sz="1800" spc="-1" strike="noStrike">
                          <a:solidFill>
                            <a:srgbClr val="000000"/>
                          </a:solidFill>
                          <a:uFill>
                            <a:solidFill>
                              <a:srgbClr val="ffffff"/>
                            </a:solidFill>
                          </a:uFill>
                          <a:latin typeface="Calibri"/>
                        </a:rPr>
                        <a:t>26,1 %</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p>
                      <a:pPr>
                        <a:lnSpc>
                          <a:spcPct val="100000"/>
                        </a:lnSpc>
                      </a:pPr>
                      <a:r>
                        <a:rPr b="0" lang="fr-FR" sz="1600" spc="-1" strike="noStrike">
                          <a:solidFill>
                            <a:srgbClr val="000000"/>
                          </a:solidFill>
                          <a:uFill>
                            <a:solidFill>
                              <a:srgbClr val="ffffff"/>
                            </a:solidFill>
                          </a:uFill>
                          <a:latin typeface="Calibri"/>
                        </a:rPr>
                        <a:t>Ces élèves ont des connaissances sur les nombres entiers qui leur permettent de réussir un certain nombre de problèmes de type additif voire soustractif sans étape intermédiaire… Ils traitent l'information et sont capables de retrouver un résultat correct mais ils échouent quand il s'agit de produire une réponse en autonomie</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1085400">
                <a:tc>
                  <a:txBody>
                    <a:bodyPr anchor="ctr"/>
                    <a:p>
                      <a:pPr>
                        <a:lnSpc>
                          <a:spcPct val="100000"/>
                        </a:lnSpc>
                      </a:pPr>
                      <a:r>
                        <a:rPr b="1" lang="fr-FR" sz="1800" spc="-1" strike="noStrike">
                          <a:solidFill>
                            <a:srgbClr val="000000"/>
                          </a:solidFill>
                          <a:uFill>
                            <a:solidFill>
                              <a:srgbClr val="ffffff"/>
                            </a:solidFill>
                          </a:uFill>
                          <a:latin typeface="Calibri"/>
                        </a:rPr>
                        <a:t>Groupe 1</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nchor="ctr"/>
                    <a:p>
                      <a:pPr algn="ctr">
                        <a:lnSpc>
                          <a:spcPct val="100000"/>
                        </a:lnSpc>
                      </a:pPr>
                      <a:r>
                        <a:rPr b="0" lang="fr-FR" sz="1800" spc="-1" strike="noStrike">
                          <a:solidFill>
                            <a:srgbClr val="000000"/>
                          </a:solidFill>
                          <a:uFill>
                            <a:solidFill>
                              <a:srgbClr val="ffffff"/>
                            </a:solidFill>
                          </a:uFill>
                          <a:latin typeface="Calibri"/>
                        </a:rPr>
                        <a:t>12,6 %</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p>
                      <a:pPr>
                        <a:lnSpc>
                          <a:spcPct val="100000"/>
                        </a:lnSpc>
                      </a:pPr>
                      <a:r>
                        <a:rPr b="0" lang="fr-FR" sz="1600" spc="-1" strike="noStrike">
                          <a:solidFill>
                            <a:srgbClr val="000000"/>
                          </a:solidFill>
                          <a:uFill>
                            <a:solidFill>
                              <a:srgbClr val="ffffff"/>
                            </a:solidFill>
                          </a:uFill>
                          <a:latin typeface="Calibri"/>
                        </a:rPr>
                        <a:t>…</a:t>
                      </a:r>
                      <a:r>
                        <a:rPr b="0" lang="fr-FR" sz="1600" spc="-1" strike="noStrike">
                          <a:solidFill>
                            <a:srgbClr val="000000"/>
                          </a:solidFill>
                          <a:uFill>
                            <a:solidFill>
                              <a:srgbClr val="ffffff"/>
                            </a:solidFill>
                          </a:uFill>
                          <a:latin typeface="Calibri"/>
                        </a:rPr>
                        <a:t>Les réussites observées s'appuient essentiellement sur des automatismes scolaires. Certains de ces mécanismes leur permettent de réussir des problèmes additifs directs qui ne nécessitent qu'une seule étape pour leur résolution.</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837000">
                <a:tc>
                  <a:txBody>
                    <a:bodyPr anchor="ctr"/>
                    <a:p>
                      <a:pPr>
                        <a:lnSpc>
                          <a:spcPct val="100000"/>
                        </a:lnSpc>
                      </a:pPr>
                      <a:r>
                        <a:rPr b="1" lang="fr-FR" sz="1800" spc="-1" strike="noStrike">
                          <a:solidFill>
                            <a:srgbClr val="000000"/>
                          </a:solidFill>
                          <a:uFill>
                            <a:solidFill>
                              <a:srgbClr val="ffffff"/>
                            </a:solidFill>
                          </a:uFill>
                          <a:latin typeface="Calibri"/>
                        </a:rPr>
                        <a:t>Groupe </a:t>
                      </a:r>
                      <a:endParaRPr b="0" lang="fr-FR" sz="1800" spc="-1" strike="noStrike">
                        <a:solidFill>
                          <a:srgbClr val="000000"/>
                        </a:solidFill>
                        <a:uFill>
                          <a:solidFill>
                            <a:srgbClr val="ffffff"/>
                          </a:solidFill>
                        </a:uFill>
                        <a:latin typeface="Arial"/>
                      </a:endParaRPr>
                    </a:p>
                    <a:p>
                      <a:pPr>
                        <a:lnSpc>
                          <a:spcPct val="100000"/>
                        </a:lnSpc>
                      </a:pPr>
                      <a:r>
                        <a:rPr b="1" lang="fr-FR" sz="1800" spc="-1" strike="noStrike">
                          <a:solidFill>
                            <a:srgbClr val="000000"/>
                          </a:solidFill>
                          <a:uFill>
                            <a:solidFill>
                              <a:srgbClr val="ffffff"/>
                            </a:solidFill>
                          </a:uFill>
                          <a:latin typeface="Calibri"/>
                        </a:rPr>
                        <a:t>    </a:t>
                      </a:r>
                      <a:r>
                        <a:rPr b="1" lang="fr-FR" sz="1800" spc="-1" strike="noStrike">
                          <a:solidFill>
                            <a:srgbClr val="000000"/>
                          </a:solidFill>
                          <a:uFill>
                            <a:solidFill>
                              <a:srgbClr val="ffffff"/>
                            </a:solidFill>
                          </a:uFill>
                          <a:latin typeface="Calibri"/>
                        </a:rPr>
                        <a:t>&lt; 1</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nchor="ctr"/>
                    <a:p>
                      <a:pPr algn="ctr">
                        <a:lnSpc>
                          <a:spcPct val="100000"/>
                        </a:lnSpc>
                      </a:pPr>
                      <a:r>
                        <a:rPr b="0" lang="fr-FR" sz="1800" spc="-1" strike="noStrike">
                          <a:solidFill>
                            <a:srgbClr val="000000"/>
                          </a:solidFill>
                          <a:uFill>
                            <a:solidFill>
                              <a:srgbClr val="ffffff"/>
                            </a:solidFill>
                          </a:uFill>
                          <a:latin typeface="Calibri"/>
                        </a:rPr>
                        <a:t>3,7 %</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p>
                      <a:pPr>
                        <a:lnSpc>
                          <a:spcPct val="100000"/>
                        </a:lnSpc>
                      </a:pPr>
                      <a:r>
                        <a:rPr b="0" lang="fr-FR" sz="1600" spc="-1" strike="noStrike">
                          <a:solidFill>
                            <a:srgbClr val="000000"/>
                          </a:solidFill>
                          <a:uFill>
                            <a:solidFill>
                              <a:srgbClr val="ffffff"/>
                            </a:solidFill>
                          </a:uFill>
                          <a:latin typeface="Calibri"/>
                        </a:rPr>
                        <a:t>Ces élèves peuvent répondre ponctuellement à quelques items simples… Ils maîtrisent très peu de compétences ou de connaissances exigibles en fin d’école primaire.</a:t>
                      </a:r>
                      <a:endParaRPr b="0" lang="fr-FR"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bl>
          </a:graphicData>
        </a:graphic>
      </p:graphicFrame>
      <p:sp>
        <p:nvSpPr>
          <p:cNvPr id="141" name="CustomShape 3"/>
          <p:cNvSpPr/>
          <p:nvPr/>
        </p:nvSpPr>
        <p:spPr>
          <a:xfrm>
            <a:off x="228600" y="6381360"/>
            <a:ext cx="8663400" cy="35964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fr-FR" sz="1800" spc="-1" strike="noStrike">
                <a:solidFill>
                  <a:srgbClr val="000000"/>
                </a:solidFill>
                <a:uFill>
                  <a:solidFill>
                    <a:srgbClr val="ffffff"/>
                  </a:solidFill>
                </a:uFill>
                <a:latin typeface="Calibri"/>
              </a:rPr>
              <a:t>Les groupes inférieurs ou égaux à 2 représentent 42% des élèves à la fin de l’école primaire. </a:t>
            </a:r>
            <a:endParaRPr b="0" lang="fr-FR" sz="18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dur="indefinite" nodeType="mainSeq">
                <p:childTnLst>
                  <p:par>
                    <p:cTn id="27" fill="hold">
                      <p:stCondLst>
                        <p:cond delay="indefinite"/>
                      </p:stCondLst>
                      <p:childTnLst>
                        <p:par>
                          <p:cTn id="28" fill="hold">
                            <p:stCondLst>
                              <p:cond delay="0"/>
                            </p:stCondLst>
                            <p:childTnLst>
                              <p:par>
                                <p:cTn id="29" nodeType="clickEffect" fill="hold" presetClass="entr" presetID="1">
                                  <p:stCondLst>
                                    <p:cond delay="0"/>
                                  </p:stCondLst>
                                  <p:childTnLst>
                                    <p:set>
                                      <p:cBhvr>
                                        <p:cTn id="30" dur="1" fill="hold">
                                          <p:stCondLst>
                                            <p:cond delay="0"/>
                                          </p:stCondLst>
                                        </p:cTn>
                                        <p:tgtEl>
                                          <p:spTgt spid="139">
                                            <p:txEl>
                                              <p:pRg st="0" end="6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16837</TotalTime>
  <Application>LibreOffice/5.2.5.1$Windows_x86 LibreOffice_project/0312e1a284a7d50ca85a365c316c7abbf20a4d22</Application>
  <Words>1934</Words>
  <Paragraphs>260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2017-09-14T11:39:39Z</dcterms:created>
  <dc:creator>superu</dc:creator>
  <dc:description/>
  <dc:language>fr-FR</dc:language>
  <cp:lastModifiedBy/>
  <cp:lastPrinted>2017-09-26T06:24:14Z</cp:lastPrinted>
  <dcterms:modified xsi:type="dcterms:W3CDTF">2018-12-05T12:29:53Z</dcterms:modified>
  <cp:revision>200</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7</vt:i4>
  </property>
  <property fmtid="{D5CDD505-2E9C-101B-9397-08002B2CF9AE}" pid="8" name="PresentationFormat">
    <vt:lpwstr>Affichage à l'écran (4:3)</vt:lpwstr>
  </property>
  <property fmtid="{D5CDD505-2E9C-101B-9397-08002B2CF9AE}" pid="9" name="ScaleCrop">
    <vt:bool>0</vt:bool>
  </property>
  <property fmtid="{D5CDD505-2E9C-101B-9397-08002B2CF9AE}" pid="10" name="ShareDoc">
    <vt:bool>0</vt:bool>
  </property>
  <property fmtid="{D5CDD505-2E9C-101B-9397-08002B2CF9AE}" pid="11" name="Slides">
    <vt:i4>34</vt:i4>
  </property>
</Properties>
</file>